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934200" cy="9220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24">
          <p15:clr>
            <a:srgbClr val="A4A3A4"/>
          </p15:clr>
        </p15:guide>
        <p15:guide id="2" pos="1152">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UKYOwd8T+8TqxJW4zPZlY9MIAO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Hagem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43C918-6D04-4559-95F8-F1A610894BC8}">
  <a:tblStyle styleId="{3743C918-6D04-4559-95F8-F1A610894BC8}" styleName="Table_0">
    <a:wholeTbl>
      <a:tcTxStyle b="off" i="off">
        <a:font>
          <a:latin typeface="Times New Roman"/>
          <a:ea typeface="Times New Roman"/>
          <a:cs typeface="Times New Roman"/>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56B0FDD-9198-425E-8D59-8B720546BAF2}" styleName="Table_1">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5F5F5"/>
          </a:solidFill>
        </a:fill>
      </a:tcStyle>
    </a:wholeTbl>
    <a:band1H>
      <a:tcTxStyle/>
      <a:tcStyle>
        <a:tcBdr/>
        <a:fill>
          <a:solidFill>
            <a:srgbClr val="ECECEC"/>
          </a:solidFill>
        </a:fill>
      </a:tcStyle>
    </a:band1H>
    <a:band2H>
      <a:tcTxStyle/>
      <a:tcStyle>
        <a:tcBdr/>
      </a:tcStyle>
    </a:band2H>
    <a:band1V>
      <a:tcTxStyle/>
      <a:tcStyle>
        <a:tcBdr/>
        <a:fill>
          <a:solidFill>
            <a:srgbClr val="ECECEC"/>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8" y="582"/>
      </p:cViewPr>
      <p:guideLst>
        <p:guide orient="horz" pos="1824"/>
        <p:guide pos="115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customschemas.google.com/relationships/presentationmetadata" Target="meta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04820" cy="46132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27775" y="1"/>
            <a:ext cx="3004820" cy="46132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3420" y="4380226"/>
            <a:ext cx="5547360" cy="414877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57301"/>
            <a:ext cx="3004820" cy="46132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27775" y="8757301"/>
            <a:ext cx="3004820" cy="46132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5" name="Google Shape;115;p1:notes"/>
          <p:cNvSpPr txBox="1">
            <a:spLocks noGrp="1"/>
          </p:cNvSpPr>
          <p:nvPr>
            <p:ph type="body" idx="1"/>
          </p:nvPr>
        </p:nvSpPr>
        <p:spPr>
          <a:xfrm>
            <a:off x="693420" y="4380226"/>
            <a:ext cx="5547360" cy="4148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1:notes"/>
          <p:cNvSpPr txBox="1">
            <a:spLocks noGrp="1"/>
          </p:cNvSpPr>
          <p:nvPr>
            <p:ph type="dt" idx="10"/>
          </p:nvPr>
        </p:nvSpPr>
        <p:spPr>
          <a:xfrm>
            <a:off x="3927775" y="1"/>
            <a:ext cx="3004820" cy="461326"/>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117" name="Google Shape;117;p1:notes"/>
          <p:cNvSpPr txBox="1">
            <a:spLocks noGrp="1"/>
          </p:cNvSpPr>
          <p:nvPr>
            <p:ph type="sldNum" idx="12"/>
          </p:nvPr>
        </p:nvSpPr>
        <p:spPr>
          <a:xfrm>
            <a:off x="3927775" y="8757301"/>
            <a:ext cx="3004820" cy="4613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0:notes"/>
          <p:cNvSpPr txBox="1">
            <a:spLocks noGrp="1"/>
          </p:cNvSpPr>
          <p:nvPr>
            <p:ph type="body" idx="1"/>
          </p:nvPr>
        </p:nvSpPr>
        <p:spPr>
          <a:xfrm>
            <a:off x="693420" y="4380226"/>
            <a:ext cx="5547360" cy="414877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3" name="Google Shape;313;p10: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1: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0" name="Google Shape;320;p11:notes"/>
          <p:cNvSpPr txBox="1">
            <a:spLocks noGrp="1"/>
          </p:cNvSpPr>
          <p:nvPr>
            <p:ph type="body" idx="1"/>
          </p:nvPr>
        </p:nvSpPr>
        <p:spPr>
          <a:xfrm>
            <a:off x="693420" y="4380226"/>
            <a:ext cx="5547360" cy="4148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1:notes"/>
          <p:cNvSpPr txBox="1">
            <a:spLocks noGrp="1"/>
          </p:cNvSpPr>
          <p:nvPr>
            <p:ph type="dt" idx="10"/>
          </p:nvPr>
        </p:nvSpPr>
        <p:spPr>
          <a:xfrm>
            <a:off x="3927775" y="1"/>
            <a:ext cx="3004820" cy="461326"/>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322" name="Google Shape;322;p11:notes"/>
          <p:cNvSpPr txBox="1">
            <a:spLocks noGrp="1"/>
          </p:cNvSpPr>
          <p:nvPr>
            <p:ph type="sldNum" idx="12"/>
          </p:nvPr>
        </p:nvSpPr>
        <p:spPr>
          <a:xfrm>
            <a:off x="3927775" y="8757301"/>
            <a:ext cx="3004820" cy="4613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2: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9" name="Google Shape;329;p12:notes"/>
          <p:cNvSpPr txBox="1">
            <a:spLocks noGrp="1"/>
          </p:cNvSpPr>
          <p:nvPr>
            <p:ph type="body" idx="1"/>
          </p:nvPr>
        </p:nvSpPr>
        <p:spPr>
          <a:xfrm>
            <a:off x="693420" y="4380226"/>
            <a:ext cx="5547360" cy="4148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2:notes"/>
          <p:cNvSpPr txBox="1">
            <a:spLocks noGrp="1"/>
          </p:cNvSpPr>
          <p:nvPr>
            <p:ph type="dt" idx="10"/>
          </p:nvPr>
        </p:nvSpPr>
        <p:spPr>
          <a:xfrm>
            <a:off x="3927775" y="1"/>
            <a:ext cx="3004820" cy="461326"/>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331" name="Google Shape;331;p12:notes"/>
          <p:cNvSpPr txBox="1">
            <a:spLocks noGrp="1"/>
          </p:cNvSpPr>
          <p:nvPr>
            <p:ph type="sldNum" idx="12"/>
          </p:nvPr>
        </p:nvSpPr>
        <p:spPr>
          <a:xfrm>
            <a:off x="3927775" y="8757301"/>
            <a:ext cx="3004820" cy="4613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3: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8" name="Google Shape;338;p13:notes"/>
          <p:cNvSpPr txBox="1">
            <a:spLocks noGrp="1"/>
          </p:cNvSpPr>
          <p:nvPr>
            <p:ph type="body" idx="1"/>
          </p:nvPr>
        </p:nvSpPr>
        <p:spPr>
          <a:xfrm>
            <a:off x="693420" y="4380226"/>
            <a:ext cx="5547360" cy="4148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3:notes"/>
          <p:cNvSpPr txBox="1">
            <a:spLocks noGrp="1"/>
          </p:cNvSpPr>
          <p:nvPr>
            <p:ph type="dt" idx="10"/>
          </p:nvPr>
        </p:nvSpPr>
        <p:spPr>
          <a:xfrm>
            <a:off x="3927775" y="1"/>
            <a:ext cx="3004820" cy="461326"/>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340" name="Google Shape;340;p13:notes"/>
          <p:cNvSpPr txBox="1">
            <a:spLocks noGrp="1"/>
          </p:cNvSpPr>
          <p:nvPr>
            <p:ph type="sldNum" idx="12"/>
          </p:nvPr>
        </p:nvSpPr>
        <p:spPr>
          <a:xfrm>
            <a:off x="3927775" y="8757301"/>
            <a:ext cx="3004820" cy="4613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4: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7" name="Google Shape;347;p14:notes"/>
          <p:cNvSpPr txBox="1">
            <a:spLocks noGrp="1"/>
          </p:cNvSpPr>
          <p:nvPr>
            <p:ph type="body" idx="1"/>
          </p:nvPr>
        </p:nvSpPr>
        <p:spPr>
          <a:xfrm>
            <a:off x="693420" y="4380226"/>
            <a:ext cx="5547360" cy="4148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4:notes"/>
          <p:cNvSpPr txBox="1">
            <a:spLocks noGrp="1"/>
          </p:cNvSpPr>
          <p:nvPr>
            <p:ph type="dt" idx="10"/>
          </p:nvPr>
        </p:nvSpPr>
        <p:spPr>
          <a:xfrm>
            <a:off x="3927775" y="1"/>
            <a:ext cx="3004820" cy="461326"/>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349" name="Google Shape;349;p14:notes"/>
          <p:cNvSpPr txBox="1">
            <a:spLocks noGrp="1"/>
          </p:cNvSpPr>
          <p:nvPr>
            <p:ph type="sldNum" idx="12"/>
          </p:nvPr>
        </p:nvSpPr>
        <p:spPr>
          <a:xfrm>
            <a:off x="3927775" y="8757301"/>
            <a:ext cx="3004820" cy="4613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6" name="Google Shape;356;p15:notes"/>
          <p:cNvSpPr txBox="1">
            <a:spLocks noGrp="1"/>
          </p:cNvSpPr>
          <p:nvPr>
            <p:ph type="body" idx="1"/>
          </p:nvPr>
        </p:nvSpPr>
        <p:spPr>
          <a:xfrm>
            <a:off x="693420" y="4380226"/>
            <a:ext cx="5547360" cy="4148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5:notes"/>
          <p:cNvSpPr txBox="1">
            <a:spLocks noGrp="1"/>
          </p:cNvSpPr>
          <p:nvPr>
            <p:ph type="dt" idx="10"/>
          </p:nvPr>
        </p:nvSpPr>
        <p:spPr>
          <a:xfrm>
            <a:off x="3927775" y="1"/>
            <a:ext cx="3004820" cy="461326"/>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358" name="Google Shape;358;p15:notes"/>
          <p:cNvSpPr txBox="1">
            <a:spLocks noGrp="1"/>
          </p:cNvSpPr>
          <p:nvPr>
            <p:ph type="sldNum" idx="12"/>
          </p:nvPr>
        </p:nvSpPr>
        <p:spPr>
          <a:xfrm>
            <a:off x="3927775" y="8757301"/>
            <a:ext cx="3004820" cy="4613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p16:notes"/>
          <p:cNvSpPr txBox="1">
            <a:spLocks noGrp="1"/>
          </p:cNvSpPr>
          <p:nvPr>
            <p:ph type="body" idx="1"/>
          </p:nvPr>
        </p:nvSpPr>
        <p:spPr>
          <a:xfrm>
            <a:off x="693420" y="4380226"/>
            <a:ext cx="5547360" cy="4148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6:notes"/>
          <p:cNvSpPr txBox="1">
            <a:spLocks noGrp="1"/>
          </p:cNvSpPr>
          <p:nvPr>
            <p:ph type="dt" idx="10"/>
          </p:nvPr>
        </p:nvSpPr>
        <p:spPr>
          <a:xfrm>
            <a:off x="3927775" y="1"/>
            <a:ext cx="3004820" cy="461326"/>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367" name="Google Shape;367;p16:notes"/>
          <p:cNvSpPr txBox="1">
            <a:spLocks noGrp="1"/>
          </p:cNvSpPr>
          <p:nvPr>
            <p:ph type="sldNum" idx="12"/>
          </p:nvPr>
        </p:nvSpPr>
        <p:spPr>
          <a:xfrm>
            <a:off x="3927775" y="8757301"/>
            <a:ext cx="3004820" cy="4613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7:notes"/>
          <p:cNvSpPr txBox="1">
            <a:spLocks noGrp="1"/>
          </p:cNvSpPr>
          <p:nvPr>
            <p:ph type="body" idx="1"/>
          </p:nvPr>
        </p:nvSpPr>
        <p:spPr>
          <a:xfrm>
            <a:off x="693420" y="4380226"/>
            <a:ext cx="5547360" cy="414877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4" name="Google Shape;374;p17: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f6cd3f03bb_0_0:notes"/>
          <p:cNvSpPr txBox="1">
            <a:spLocks noGrp="1"/>
          </p:cNvSpPr>
          <p:nvPr>
            <p:ph type="body" idx="1"/>
          </p:nvPr>
        </p:nvSpPr>
        <p:spPr>
          <a:xfrm>
            <a:off x="693420" y="4380226"/>
            <a:ext cx="5547300" cy="4148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9" name="Google Shape;399;gf6cd3f03bb_0_0:notes"/>
          <p:cNvSpPr>
            <a:spLocks noGrp="1" noRot="1" noChangeAspect="1"/>
          </p:cNvSpPr>
          <p:nvPr>
            <p:ph type="sldImg" idx="2"/>
          </p:nvPr>
        </p:nvSpPr>
        <p:spPr>
          <a:xfrm>
            <a:off x="393700" y="690563"/>
            <a:ext cx="6146700" cy="3457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8:notes"/>
          <p:cNvSpPr txBox="1">
            <a:spLocks noGrp="1"/>
          </p:cNvSpPr>
          <p:nvPr>
            <p:ph type="body" idx="1"/>
          </p:nvPr>
        </p:nvSpPr>
        <p:spPr>
          <a:xfrm>
            <a:off x="693420" y="4380226"/>
            <a:ext cx="5547360" cy="414877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4" name="Google Shape;434;p18: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93420" y="4380226"/>
            <a:ext cx="5547360" cy="414877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5" name="Google Shape;125;p2: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0" name="Google Shape;140;p3:notes"/>
          <p:cNvSpPr txBox="1">
            <a:spLocks noGrp="1"/>
          </p:cNvSpPr>
          <p:nvPr>
            <p:ph type="body" idx="1"/>
          </p:nvPr>
        </p:nvSpPr>
        <p:spPr>
          <a:xfrm>
            <a:off x="693420" y="4380226"/>
            <a:ext cx="5547360" cy="4148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Stan</a:t>
            </a:r>
            <a:endParaRPr/>
          </a:p>
        </p:txBody>
      </p:sp>
      <p:sp>
        <p:nvSpPr>
          <p:cNvPr id="141" name="Google Shape;141;p3:notes"/>
          <p:cNvSpPr txBox="1">
            <a:spLocks noGrp="1"/>
          </p:cNvSpPr>
          <p:nvPr>
            <p:ph type="dt" idx="10"/>
          </p:nvPr>
        </p:nvSpPr>
        <p:spPr>
          <a:xfrm>
            <a:off x="3927775" y="1"/>
            <a:ext cx="3004820" cy="461326"/>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142" name="Google Shape;142;p3:notes"/>
          <p:cNvSpPr txBox="1">
            <a:spLocks noGrp="1"/>
          </p:cNvSpPr>
          <p:nvPr>
            <p:ph type="sldNum" idx="12"/>
          </p:nvPr>
        </p:nvSpPr>
        <p:spPr>
          <a:xfrm>
            <a:off x="3927775" y="8757301"/>
            <a:ext cx="3004820" cy="4613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3" name="Google Shape;173;p4:notes"/>
          <p:cNvSpPr txBox="1">
            <a:spLocks noGrp="1"/>
          </p:cNvSpPr>
          <p:nvPr>
            <p:ph type="body" idx="1"/>
          </p:nvPr>
        </p:nvSpPr>
        <p:spPr>
          <a:xfrm>
            <a:off x="693420" y="4380226"/>
            <a:ext cx="5547360" cy="4148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Stan</a:t>
            </a:r>
            <a:endParaRPr/>
          </a:p>
        </p:txBody>
      </p:sp>
      <p:sp>
        <p:nvSpPr>
          <p:cNvPr id="174" name="Google Shape;174;p4:notes"/>
          <p:cNvSpPr txBox="1">
            <a:spLocks noGrp="1"/>
          </p:cNvSpPr>
          <p:nvPr>
            <p:ph type="dt" idx="10"/>
          </p:nvPr>
        </p:nvSpPr>
        <p:spPr>
          <a:xfrm>
            <a:off x="3927775" y="1"/>
            <a:ext cx="3004820" cy="461326"/>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175" name="Google Shape;175;p4:notes"/>
          <p:cNvSpPr txBox="1">
            <a:spLocks noGrp="1"/>
          </p:cNvSpPr>
          <p:nvPr>
            <p:ph type="sldNum" idx="12"/>
          </p:nvPr>
        </p:nvSpPr>
        <p:spPr>
          <a:xfrm>
            <a:off x="3927775" y="8757301"/>
            <a:ext cx="3004820" cy="4613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93420" y="4380226"/>
            <a:ext cx="5547360" cy="414877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5" name="Google Shape;195;p5: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p6:notes"/>
          <p:cNvSpPr txBox="1">
            <a:spLocks noGrp="1"/>
          </p:cNvSpPr>
          <p:nvPr>
            <p:ph type="body" idx="1"/>
          </p:nvPr>
        </p:nvSpPr>
        <p:spPr>
          <a:xfrm>
            <a:off x="693420" y="4380226"/>
            <a:ext cx="5547360" cy="4148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6:notes"/>
          <p:cNvSpPr txBox="1">
            <a:spLocks noGrp="1"/>
          </p:cNvSpPr>
          <p:nvPr>
            <p:ph type="dt" idx="10"/>
          </p:nvPr>
        </p:nvSpPr>
        <p:spPr>
          <a:xfrm>
            <a:off x="3927775" y="1"/>
            <a:ext cx="3004820" cy="461326"/>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205" name="Google Shape;205;p6:notes"/>
          <p:cNvSpPr txBox="1">
            <a:spLocks noGrp="1"/>
          </p:cNvSpPr>
          <p:nvPr>
            <p:ph type="sldNum" idx="12"/>
          </p:nvPr>
        </p:nvSpPr>
        <p:spPr>
          <a:xfrm>
            <a:off x="3927775" y="8757301"/>
            <a:ext cx="3004820" cy="4613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p7:notes"/>
          <p:cNvSpPr txBox="1">
            <a:spLocks noGrp="1"/>
          </p:cNvSpPr>
          <p:nvPr>
            <p:ph type="body" idx="1"/>
          </p:nvPr>
        </p:nvSpPr>
        <p:spPr>
          <a:xfrm>
            <a:off x="693420" y="4380226"/>
            <a:ext cx="5547360" cy="4148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Stan</a:t>
            </a:r>
            <a:endParaRPr/>
          </a:p>
        </p:txBody>
      </p:sp>
      <p:sp>
        <p:nvSpPr>
          <p:cNvPr id="213" name="Google Shape;213;p7:notes"/>
          <p:cNvSpPr txBox="1">
            <a:spLocks noGrp="1"/>
          </p:cNvSpPr>
          <p:nvPr>
            <p:ph type="dt" idx="10"/>
          </p:nvPr>
        </p:nvSpPr>
        <p:spPr>
          <a:xfrm>
            <a:off x="3927775" y="1"/>
            <a:ext cx="3004820" cy="461326"/>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214" name="Google Shape;214;p7:notes"/>
          <p:cNvSpPr txBox="1">
            <a:spLocks noGrp="1"/>
          </p:cNvSpPr>
          <p:nvPr>
            <p:ph type="sldNum" idx="12"/>
          </p:nvPr>
        </p:nvSpPr>
        <p:spPr>
          <a:xfrm>
            <a:off x="3927775" y="8757301"/>
            <a:ext cx="3004820" cy="4613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txBox="1">
            <a:spLocks noGrp="1"/>
          </p:cNvSpPr>
          <p:nvPr>
            <p:ph type="body" idx="1"/>
          </p:nvPr>
        </p:nvSpPr>
        <p:spPr>
          <a:xfrm>
            <a:off x="693420" y="4380226"/>
            <a:ext cx="5547360" cy="414877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3" name="Google Shape;263;p8:notes"/>
          <p:cNvSpPr>
            <a:spLocks noGrp="1" noRot="1" noChangeAspect="1"/>
          </p:cNvSpPr>
          <p:nvPr>
            <p:ph type="sldImg" idx="2"/>
          </p:nvPr>
        </p:nvSpPr>
        <p:spPr>
          <a:xfrm>
            <a:off x="393700" y="690563"/>
            <a:ext cx="61468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txBox="1">
            <a:spLocks noGrp="1"/>
          </p:cNvSpPr>
          <p:nvPr>
            <p:ph type="body" idx="1"/>
          </p:nvPr>
        </p:nvSpPr>
        <p:spPr>
          <a:xfrm>
            <a:off x="701040" y="4416426"/>
            <a:ext cx="5608320" cy="4183063"/>
          </a:xfrm>
          <a:prstGeom prst="rect">
            <a:avLst/>
          </a:prstGeom>
          <a:noFill/>
          <a:ln>
            <a:noFill/>
          </a:ln>
        </p:spPr>
        <p:txBody>
          <a:bodyPr spcFirstLastPara="1" wrap="square" lIns="92300" tIns="46150" rIns="92300" bIns="46150" anchor="t" anchorCtr="0">
            <a:noAutofit/>
          </a:bodyPr>
          <a:lstStyle/>
          <a:p>
            <a:pPr marL="0" lvl="0" indent="0" algn="l" rtl="0">
              <a:spcBef>
                <a:spcPts val="360"/>
              </a:spcBef>
              <a:spcAft>
                <a:spcPts val="0"/>
              </a:spcAft>
              <a:buClr>
                <a:schemeClr val="dk1"/>
              </a:buClr>
              <a:buSzPts val="1200"/>
              <a:buFont typeface="Arial"/>
              <a:buNone/>
            </a:pPr>
            <a:endParaRPr/>
          </a:p>
        </p:txBody>
      </p:sp>
      <p:sp>
        <p:nvSpPr>
          <p:cNvPr id="302" name="Google Shape;302;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0"/>
        <p:cNvGrpSpPr/>
        <p:nvPr/>
      </p:nvGrpSpPr>
      <p:grpSpPr>
        <a:xfrm>
          <a:off x="0" y="0"/>
          <a:ext cx="0" cy="0"/>
          <a:chOff x="0" y="0"/>
          <a:chExt cx="0" cy="0"/>
        </a:xfrm>
      </p:grpSpPr>
      <p:grpSp>
        <p:nvGrpSpPr>
          <p:cNvPr id="11" name="Google Shape;11;p20"/>
          <p:cNvGrpSpPr/>
          <p:nvPr/>
        </p:nvGrpSpPr>
        <p:grpSpPr>
          <a:xfrm>
            <a:off x="0" y="0"/>
            <a:ext cx="12192000" cy="6858000"/>
            <a:chOff x="0" y="0"/>
            <a:chExt cx="12192000" cy="6858000"/>
          </a:xfrm>
        </p:grpSpPr>
        <p:sp>
          <p:nvSpPr>
            <p:cNvPr id="12" name="Google Shape;12;p20"/>
            <p:cNvSpPr/>
            <p:nvPr/>
          </p:nvSpPr>
          <p:spPr>
            <a:xfrm>
              <a:off x="0" y="0"/>
              <a:ext cx="12192000" cy="6858000"/>
            </a:xfrm>
            <a:prstGeom prst="rect">
              <a:avLst/>
            </a:prstGeom>
            <a:solidFill>
              <a:srgbClr val="E3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3" name="Google Shape;13;p20" descr="A picture containing text&#10;&#10;Description automatically generated"/>
            <p:cNvPicPr preferRelativeResize="0"/>
            <p:nvPr/>
          </p:nvPicPr>
          <p:blipFill rotWithShape="1">
            <a:blip r:embed="rId2">
              <a:alphaModFix amt="10000"/>
            </a:blip>
            <a:srcRect l="5226" r="12758"/>
            <a:stretch/>
          </p:blipFill>
          <p:spPr>
            <a:xfrm>
              <a:off x="0" y="0"/>
              <a:ext cx="12192000" cy="6858000"/>
            </a:xfrm>
            <a:prstGeom prst="rect">
              <a:avLst/>
            </a:prstGeom>
            <a:noFill/>
            <a:ln>
              <a:noFill/>
            </a:ln>
          </p:spPr>
        </p:pic>
      </p:grpSp>
      <p:sp>
        <p:nvSpPr>
          <p:cNvPr id="14" name="Google Shape;14;p20"/>
          <p:cNvSpPr txBox="1">
            <a:spLocks noGrp="1"/>
          </p:cNvSpPr>
          <p:nvPr>
            <p:ph type="title"/>
          </p:nvPr>
        </p:nvSpPr>
        <p:spPr>
          <a:xfrm>
            <a:off x="2096047" y="2487777"/>
            <a:ext cx="8996143" cy="941224"/>
          </a:xfrm>
          <a:prstGeom prst="rect">
            <a:avLst/>
          </a:prstGeom>
          <a:noFill/>
          <a:ln>
            <a:noFill/>
          </a:ln>
        </p:spPr>
        <p:txBody>
          <a:bodyPr spcFirstLastPara="1" wrap="square" lIns="0" tIns="45700" rIns="0" bIns="45700" anchor="b" anchorCtr="0">
            <a:noAutofit/>
          </a:bodyPr>
          <a:lstStyle>
            <a:lvl1pPr marR="0" lvl="0" algn="r" rtl="0">
              <a:spcBef>
                <a:spcPts val="0"/>
              </a:spcBef>
              <a:spcAft>
                <a:spcPts val="0"/>
              </a:spcAft>
              <a:buSzPts val="1400"/>
              <a:buNone/>
              <a:defRPr sz="3600" b="0" i="0" u="none" strike="noStrike" cap="none">
                <a:solidFill>
                  <a:srgbClr val="464041"/>
                </a:solidFill>
                <a:latin typeface="Rockwell"/>
                <a:ea typeface="Rockwell"/>
                <a:cs typeface="Rockwell"/>
                <a:sym typeface="Rockwel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15" name="Google Shape;15;p20"/>
          <p:cNvSpPr txBox="1">
            <a:spLocks noGrp="1"/>
          </p:cNvSpPr>
          <p:nvPr>
            <p:ph type="body" idx="1"/>
          </p:nvPr>
        </p:nvSpPr>
        <p:spPr>
          <a:xfrm>
            <a:off x="5376850" y="3558223"/>
            <a:ext cx="5715340" cy="526097"/>
          </a:xfrm>
          <a:prstGeom prst="rect">
            <a:avLst/>
          </a:prstGeom>
          <a:noFill/>
          <a:ln>
            <a:noFill/>
          </a:ln>
        </p:spPr>
        <p:txBody>
          <a:bodyPr spcFirstLastPara="1" wrap="square" lIns="0" tIns="45700" rIns="0" bIns="45700" anchor="t" anchorCtr="0">
            <a:noAutofit/>
          </a:bodyPr>
          <a:lstStyle>
            <a:lvl1pPr marL="457200" marR="0" lvl="0" indent="-228600" algn="r" rtl="0">
              <a:spcBef>
                <a:spcPts val="440"/>
              </a:spcBef>
              <a:spcAft>
                <a:spcPts val="0"/>
              </a:spcAft>
              <a:buClr>
                <a:srgbClr val="464041"/>
              </a:buClr>
              <a:buSzPts val="1870"/>
              <a:buFont typeface="Noto Sans Symbols"/>
              <a:buNone/>
              <a:defRPr sz="2200" b="0" i="0" u="none" strike="noStrike" cap="none">
                <a:solidFill>
                  <a:srgbClr val="464041"/>
                </a:solidFill>
                <a:latin typeface="Arial"/>
                <a:ea typeface="Arial"/>
                <a:cs typeface="Arial"/>
                <a:sym typeface="Arial"/>
              </a:defRPr>
            </a:lvl1pPr>
            <a:lvl2pPr marL="914400" marR="0" lvl="1" indent="-228600" algn="l" rtl="0">
              <a:spcBef>
                <a:spcPts val="360"/>
              </a:spcBef>
              <a:spcAft>
                <a:spcPts val="0"/>
              </a:spcAft>
              <a:buClr>
                <a:schemeClr val="dk1"/>
              </a:buClr>
              <a:buSzPts val="2070"/>
              <a:buFont typeface="Noto Sans Symbols"/>
              <a:buNone/>
              <a:defRPr sz="18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0"/>
          <p:cNvSpPr txBox="1">
            <a:spLocks noGrp="1"/>
          </p:cNvSpPr>
          <p:nvPr>
            <p:ph type="body" idx="2"/>
          </p:nvPr>
        </p:nvSpPr>
        <p:spPr>
          <a:xfrm>
            <a:off x="6575730" y="5644026"/>
            <a:ext cx="4516460" cy="596169"/>
          </a:xfrm>
          <a:prstGeom prst="rect">
            <a:avLst/>
          </a:prstGeom>
          <a:noFill/>
          <a:ln>
            <a:noFill/>
          </a:ln>
        </p:spPr>
        <p:txBody>
          <a:bodyPr spcFirstLastPara="1" wrap="square" lIns="0" tIns="45700" rIns="0" bIns="45700" anchor="ctr" anchorCtr="0">
            <a:noAutofit/>
          </a:bodyPr>
          <a:lstStyle>
            <a:lvl1pPr marL="457200" marR="0" lvl="0" indent="-228600" algn="r" rtl="0">
              <a:spcBef>
                <a:spcPts val="240"/>
              </a:spcBef>
              <a:spcAft>
                <a:spcPts val="0"/>
              </a:spcAft>
              <a:buClr>
                <a:srgbClr val="464041"/>
              </a:buClr>
              <a:buSzPts val="1020"/>
              <a:buFont typeface="Noto Sans Symbols"/>
              <a:buNone/>
              <a:defRPr sz="1200" b="0" i="0" u="none" strike="noStrike" cap="none">
                <a:solidFill>
                  <a:srgbClr val="464041"/>
                </a:solidFill>
                <a:latin typeface="Arial"/>
                <a:ea typeface="Arial"/>
                <a:cs typeface="Arial"/>
                <a:sym typeface="Arial"/>
              </a:defRPr>
            </a:lvl1pPr>
            <a:lvl2pPr marL="914400" marR="0" lvl="1" indent="-360044" algn="l" rtl="0">
              <a:spcBef>
                <a:spcPts val="360"/>
              </a:spcBef>
              <a:spcAft>
                <a:spcPts val="0"/>
              </a:spcAft>
              <a:buClr>
                <a:schemeClr val="dk1"/>
              </a:buClr>
              <a:buSzPts val="2070"/>
              <a:buFont typeface="Noto Sans Symbols"/>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0"/>
          <p:cNvSpPr/>
          <p:nvPr/>
        </p:nvSpPr>
        <p:spPr>
          <a:xfrm>
            <a:off x="0" y="6682312"/>
            <a:ext cx="12192000" cy="175688"/>
          </a:xfrm>
          <a:prstGeom prst="rect">
            <a:avLst/>
          </a:prstGeom>
          <a:solidFill>
            <a:srgbClr val="E3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95"/>
        <p:cNvGrpSpPr/>
        <p:nvPr/>
      </p:nvGrpSpPr>
      <p:grpSpPr>
        <a:xfrm>
          <a:off x="0" y="0"/>
          <a:ext cx="0" cy="0"/>
          <a:chOff x="0" y="0"/>
          <a:chExt cx="0" cy="0"/>
        </a:xfrm>
      </p:grpSpPr>
      <p:pic>
        <p:nvPicPr>
          <p:cNvPr id="96" name="Google Shape;96;p29"/>
          <p:cNvPicPr preferRelativeResize="0"/>
          <p:nvPr/>
        </p:nvPicPr>
        <p:blipFill rotWithShape="1">
          <a:blip r:embed="rId2">
            <a:alphaModFix amt="40000"/>
          </a:blip>
          <a:srcRect t="25000" r="25000"/>
          <a:stretch/>
        </p:blipFill>
        <p:spPr>
          <a:xfrm>
            <a:off x="0" y="-2"/>
            <a:ext cx="12192000" cy="6858001"/>
          </a:xfrm>
          <a:prstGeom prst="rect">
            <a:avLst/>
          </a:prstGeom>
          <a:solidFill>
            <a:schemeClr val="lt1"/>
          </a:solid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act Slide">
  <p:cSld name="Contact Slide">
    <p:spTree>
      <p:nvGrpSpPr>
        <p:cNvPr id="1" name="Shape 97"/>
        <p:cNvGrpSpPr/>
        <p:nvPr/>
      </p:nvGrpSpPr>
      <p:grpSpPr>
        <a:xfrm>
          <a:off x="0" y="0"/>
          <a:ext cx="0" cy="0"/>
          <a:chOff x="0" y="0"/>
          <a:chExt cx="0" cy="0"/>
        </a:xfrm>
      </p:grpSpPr>
      <p:pic>
        <p:nvPicPr>
          <p:cNvPr id="98" name="Google Shape;98;p30" descr="A picture containing text&#10;&#10;Description automatically generated"/>
          <p:cNvPicPr preferRelativeResize="0"/>
          <p:nvPr/>
        </p:nvPicPr>
        <p:blipFill rotWithShape="1">
          <a:blip r:embed="rId2">
            <a:alphaModFix/>
          </a:blip>
          <a:srcRect l="5226" r="12758"/>
          <a:stretch/>
        </p:blipFill>
        <p:spPr>
          <a:xfrm>
            <a:off x="0" y="0"/>
            <a:ext cx="12192000" cy="6858000"/>
          </a:xfrm>
          <a:prstGeom prst="rect">
            <a:avLst/>
          </a:prstGeom>
          <a:noFill/>
          <a:ln>
            <a:noFill/>
          </a:ln>
        </p:spPr>
      </p:pic>
      <p:sp>
        <p:nvSpPr>
          <p:cNvPr id="99" name="Google Shape;99;p30"/>
          <p:cNvSpPr txBox="1">
            <a:spLocks noGrp="1"/>
          </p:cNvSpPr>
          <p:nvPr>
            <p:ph type="title"/>
          </p:nvPr>
        </p:nvSpPr>
        <p:spPr>
          <a:xfrm>
            <a:off x="1135116" y="1095983"/>
            <a:ext cx="3552497" cy="4488390"/>
          </a:xfrm>
          <a:prstGeom prst="rect">
            <a:avLst/>
          </a:prstGeom>
          <a:noFill/>
          <a:ln>
            <a:noFill/>
          </a:ln>
        </p:spPr>
        <p:txBody>
          <a:bodyPr spcFirstLastPara="1" wrap="square" lIns="0" tIns="45700" rIns="0" bIns="45700" anchor="ctr" anchorCtr="0">
            <a:noAutofit/>
          </a:bodyPr>
          <a:lstStyle>
            <a:lvl1pPr marR="0" lvl="0" algn="l" rtl="0">
              <a:spcBef>
                <a:spcPts val="0"/>
              </a:spcBef>
              <a:spcAft>
                <a:spcPts val="0"/>
              </a:spcAft>
              <a:buSzPts val="1400"/>
              <a:buNone/>
              <a:defRPr sz="2400" b="0" i="0" u="none" strike="noStrike" cap="none">
                <a:solidFill>
                  <a:srgbClr val="E31836"/>
                </a:solidFill>
                <a:latin typeface="Rockwell"/>
                <a:ea typeface="Rockwell"/>
                <a:cs typeface="Rockwell"/>
                <a:sym typeface="Rockwel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100" name="Google Shape;100;p30"/>
          <p:cNvSpPr txBox="1">
            <a:spLocks noGrp="1"/>
          </p:cNvSpPr>
          <p:nvPr>
            <p:ph type="body" idx="1"/>
          </p:nvPr>
        </p:nvSpPr>
        <p:spPr>
          <a:xfrm>
            <a:off x="5192110" y="1095983"/>
            <a:ext cx="6583329" cy="4488390"/>
          </a:xfrm>
          <a:prstGeom prst="rect">
            <a:avLst/>
          </a:prstGeom>
          <a:noFill/>
          <a:ln>
            <a:noFill/>
          </a:ln>
        </p:spPr>
        <p:txBody>
          <a:bodyPr spcFirstLastPara="1" wrap="square" lIns="0" tIns="45700" rIns="0" bIns="45700" anchor="ctr" anchorCtr="0">
            <a:noAutofit/>
          </a:bodyPr>
          <a:lstStyle>
            <a:lvl1pPr marL="457200" marR="0" lvl="0" indent="-228600" algn="l" rtl="0">
              <a:lnSpc>
                <a:spcPct val="130000"/>
              </a:lnSpc>
              <a:spcBef>
                <a:spcPts val="300"/>
              </a:spcBef>
              <a:spcAft>
                <a:spcPts val="0"/>
              </a:spcAft>
              <a:buClr>
                <a:srgbClr val="595959"/>
              </a:buClr>
              <a:buSzPts val="1200"/>
              <a:buFont typeface="Arial"/>
              <a:buNone/>
              <a:defRPr sz="1200" b="0" i="0" u="none" strike="noStrike" cap="none">
                <a:solidFill>
                  <a:srgbClr val="595959"/>
                </a:solidFill>
                <a:latin typeface="Arial"/>
                <a:ea typeface="Arial"/>
                <a:cs typeface="Arial"/>
                <a:sym typeface="Arial"/>
              </a:defRPr>
            </a:lvl1pPr>
            <a:lvl2pPr marL="914400" marR="0" lvl="1" indent="-228600" algn="l" rtl="0">
              <a:lnSpc>
                <a:spcPct val="130000"/>
              </a:lnSpc>
              <a:spcBef>
                <a:spcPts val="300"/>
              </a:spcBef>
              <a:spcAft>
                <a:spcPts val="0"/>
              </a:spcAft>
              <a:buClr>
                <a:srgbClr val="595959"/>
              </a:buClr>
              <a:buSzPts val="1200"/>
              <a:buFont typeface="Arial"/>
              <a:buNone/>
              <a:defRPr sz="1200" b="0" i="0" u="none" strike="noStrike" cap="none">
                <a:solidFill>
                  <a:srgbClr val="595959"/>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01" name="Google Shape;101;p30"/>
          <p:cNvSpPr/>
          <p:nvPr/>
        </p:nvSpPr>
        <p:spPr>
          <a:xfrm flipH="1">
            <a:off x="0" y="0"/>
            <a:ext cx="371061" cy="6858000"/>
          </a:xfrm>
          <a:custGeom>
            <a:avLst/>
            <a:gdLst/>
            <a:ahLst/>
            <a:cxnLst/>
            <a:rect l="l" t="t" r="r" b="b"/>
            <a:pathLst>
              <a:path w="1252220" h="10058400" extrusionOk="0">
                <a:moveTo>
                  <a:pt x="0" y="0"/>
                </a:moveTo>
                <a:lnTo>
                  <a:pt x="1251855" y="0"/>
                </a:lnTo>
                <a:lnTo>
                  <a:pt x="1251855" y="10058398"/>
                </a:lnTo>
                <a:lnTo>
                  <a:pt x="0" y="10058398"/>
                </a:lnTo>
                <a:lnTo>
                  <a:pt x="0" y="0"/>
                </a:lnTo>
                <a:close/>
              </a:path>
            </a:pathLst>
          </a:custGeom>
          <a:solidFill>
            <a:srgbClr val="E318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ndard_color block">
  <p:cSld name="Standard_color block">
    <p:spTree>
      <p:nvGrpSpPr>
        <p:cNvPr id="1" name="Shape 102"/>
        <p:cNvGrpSpPr/>
        <p:nvPr/>
      </p:nvGrpSpPr>
      <p:grpSpPr>
        <a:xfrm>
          <a:off x="0" y="0"/>
          <a:ext cx="0" cy="0"/>
          <a:chOff x="0" y="0"/>
          <a:chExt cx="0" cy="0"/>
        </a:xfrm>
      </p:grpSpPr>
      <p:sp>
        <p:nvSpPr>
          <p:cNvPr id="103" name="Google Shape;10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pic>
        <p:nvPicPr>
          <p:cNvPr id="104" name="Google Shape;104;p31"/>
          <p:cNvPicPr preferRelativeResize="0"/>
          <p:nvPr/>
        </p:nvPicPr>
        <p:blipFill rotWithShape="1">
          <a:blip r:embed="rId2">
            <a:alphaModFix amt="40000"/>
          </a:blip>
          <a:srcRect t="25000" r="25000"/>
          <a:stretch/>
        </p:blipFill>
        <p:spPr>
          <a:xfrm>
            <a:off x="0" y="-2"/>
            <a:ext cx="12192000" cy="6858001"/>
          </a:xfrm>
          <a:prstGeom prst="rect">
            <a:avLst/>
          </a:prstGeom>
          <a:solidFill>
            <a:schemeClr val="lt1"/>
          </a:solidFill>
          <a:ln>
            <a:noFill/>
          </a:ln>
        </p:spPr>
      </p:pic>
      <p:sp>
        <p:nvSpPr>
          <p:cNvPr id="105" name="Google Shape;105;p31"/>
          <p:cNvSpPr txBox="1"/>
          <p:nvPr/>
        </p:nvSpPr>
        <p:spPr>
          <a:xfrm>
            <a:off x="406400" y="259491"/>
            <a:ext cx="11369040" cy="765157"/>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2400" b="0" i="0">
                <a:solidFill>
                  <a:srgbClr val="E31836"/>
                </a:solidFill>
                <a:latin typeface="Rockwell"/>
                <a:ea typeface="Rockwell"/>
                <a:cs typeface="Rockwell"/>
                <a:sym typeface="Rockwell"/>
              </a:rPr>
              <a:t>Heading goes here (Color Block Footer Style)</a:t>
            </a:r>
            <a:endParaRPr/>
          </a:p>
        </p:txBody>
      </p:sp>
      <p:sp>
        <p:nvSpPr>
          <p:cNvPr id="106" name="Google Shape;106;p31"/>
          <p:cNvSpPr txBox="1">
            <a:spLocks noGrp="1"/>
          </p:cNvSpPr>
          <p:nvPr>
            <p:ph type="sldNum" idx="12"/>
          </p:nvPr>
        </p:nvSpPr>
        <p:spPr>
          <a:xfrm>
            <a:off x="4382347" y="6287383"/>
            <a:ext cx="7393095" cy="267623"/>
          </a:xfrm>
          <a:prstGeom prst="rect">
            <a:avLst/>
          </a:prstGeom>
          <a:noFill/>
          <a:ln>
            <a:noFill/>
          </a:ln>
        </p:spPr>
        <p:txBody>
          <a:bodyPr spcFirstLastPara="1" wrap="square" lIns="0" tIns="45700" rIns="0" bIns="45700" anchor="ctr" anchorCtr="0">
            <a:noAutofit/>
          </a:bodyPr>
          <a:lstStyle>
            <a:lvl1pPr marL="0" marR="0" lvl="0" indent="0" algn="r" rtl="0">
              <a:spcBef>
                <a:spcPts val="0"/>
              </a:spcBef>
              <a:spcAft>
                <a:spcPts val="0"/>
              </a:spcAft>
              <a:buNone/>
              <a:defRPr sz="900">
                <a:solidFill>
                  <a:srgbClr val="7F7F7F"/>
                </a:solidFill>
                <a:latin typeface="Arial"/>
                <a:ea typeface="Arial"/>
                <a:cs typeface="Arial"/>
                <a:sym typeface="Arial"/>
              </a:defRPr>
            </a:lvl1pPr>
            <a:lvl2pPr marL="0" marR="0" lvl="1" indent="0" algn="r" rtl="0">
              <a:spcBef>
                <a:spcPts val="0"/>
              </a:spcBef>
              <a:spcAft>
                <a:spcPts val="0"/>
              </a:spcAft>
              <a:buNone/>
              <a:defRPr sz="900">
                <a:solidFill>
                  <a:srgbClr val="7F7F7F"/>
                </a:solidFill>
                <a:latin typeface="Arial"/>
                <a:ea typeface="Arial"/>
                <a:cs typeface="Arial"/>
                <a:sym typeface="Arial"/>
              </a:defRPr>
            </a:lvl2pPr>
            <a:lvl3pPr marL="0" marR="0" lvl="2" indent="0" algn="r" rtl="0">
              <a:spcBef>
                <a:spcPts val="0"/>
              </a:spcBef>
              <a:spcAft>
                <a:spcPts val="0"/>
              </a:spcAft>
              <a:buNone/>
              <a:defRPr sz="900">
                <a:solidFill>
                  <a:srgbClr val="7F7F7F"/>
                </a:solidFill>
                <a:latin typeface="Arial"/>
                <a:ea typeface="Arial"/>
                <a:cs typeface="Arial"/>
                <a:sym typeface="Arial"/>
              </a:defRPr>
            </a:lvl3pPr>
            <a:lvl4pPr marL="0" marR="0" lvl="3" indent="0" algn="r" rtl="0">
              <a:spcBef>
                <a:spcPts val="0"/>
              </a:spcBef>
              <a:spcAft>
                <a:spcPts val="0"/>
              </a:spcAft>
              <a:buNone/>
              <a:defRPr sz="900">
                <a:solidFill>
                  <a:srgbClr val="7F7F7F"/>
                </a:solidFill>
                <a:latin typeface="Arial"/>
                <a:ea typeface="Arial"/>
                <a:cs typeface="Arial"/>
                <a:sym typeface="Arial"/>
              </a:defRPr>
            </a:lvl4pPr>
            <a:lvl5pPr marL="0" marR="0" lvl="4" indent="0" algn="r" rtl="0">
              <a:spcBef>
                <a:spcPts val="0"/>
              </a:spcBef>
              <a:spcAft>
                <a:spcPts val="0"/>
              </a:spcAft>
              <a:buNone/>
              <a:defRPr sz="900">
                <a:solidFill>
                  <a:srgbClr val="7F7F7F"/>
                </a:solidFill>
                <a:latin typeface="Arial"/>
                <a:ea typeface="Arial"/>
                <a:cs typeface="Arial"/>
                <a:sym typeface="Arial"/>
              </a:defRPr>
            </a:lvl5pPr>
            <a:lvl6pPr marL="0" marR="0" lvl="5" indent="0" algn="r" rtl="0">
              <a:spcBef>
                <a:spcPts val="0"/>
              </a:spcBef>
              <a:spcAft>
                <a:spcPts val="0"/>
              </a:spcAft>
              <a:buNone/>
              <a:defRPr sz="900">
                <a:solidFill>
                  <a:srgbClr val="7F7F7F"/>
                </a:solidFill>
                <a:latin typeface="Arial"/>
                <a:ea typeface="Arial"/>
                <a:cs typeface="Arial"/>
                <a:sym typeface="Arial"/>
              </a:defRPr>
            </a:lvl6pPr>
            <a:lvl7pPr marL="0" marR="0" lvl="6" indent="0" algn="r" rtl="0">
              <a:spcBef>
                <a:spcPts val="0"/>
              </a:spcBef>
              <a:spcAft>
                <a:spcPts val="0"/>
              </a:spcAft>
              <a:buNone/>
              <a:defRPr sz="900">
                <a:solidFill>
                  <a:srgbClr val="7F7F7F"/>
                </a:solidFill>
                <a:latin typeface="Arial"/>
                <a:ea typeface="Arial"/>
                <a:cs typeface="Arial"/>
                <a:sym typeface="Arial"/>
              </a:defRPr>
            </a:lvl7pPr>
            <a:lvl8pPr marL="0" marR="0" lvl="7" indent="0" algn="r" rtl="0">
              <a:spcBef>
                <a:spcPts val="0"/>
              </a:spcBef>
              <a:spcAft>
                <a:spcPts val="0"/>
              </a:spcAft>
              <a:buNone/>
              <a:defRPr sz="900">
                <a:solidFill>
                  <a:srgbClr val="7F7F7F"/>
                </a:solidFill>
                <a:latin typeface="Arial"/>
                <a:ea typeface="Arial"/>
                <a:cs typeface="Arial"/>
                <a:sym typeface="Arial"/>
              </a:defRPr>
            </a:lvl8pPr>
            <a:lvl9pPr marL="0" marR="0" lvl="8" indent="0" algn="r" rtl="0">
              <a:spcBef>
                <a:spcPts val="0"/>
              </a:spcBef>
              <a:spcAft>
                <a:spcPts val="0"/>
              </a:spcAft>
              <a:buNone/>
              <a:defRPr sz="900">
                <a:solidFill>
                  <a:srgbClr val="7F7F7F"/>
                </a:solidFill>
                <a:latin typeface="Arial"/>
                <a:ea typeface="Arial"/>
                <a:cs typeface="Arial"/>
                <a:sym typeface="Arial"/>
              </a:defRPr>
            </a:lvl9pPr>
          </a:lstStyle>
          <a:p>
            <a:pPr marL="0" lvl="0" indent="0" algn="r" rtl="0">
              <a:spcBef>
                <a:spcPts val="0"/>
              </a:spcBef>
              <a:spcAft>
                <a:spcPts val="0"/>
              </a:spcAft>
              <a:buNone/>
            </a:pPr>
            <a:r>
              <a:rPr lang="en-US"/>
              <a:t>Slide Presentation Title  |  </a:t>
            </a:r>
            <a:fld id="{00000000-1234-1234-1234-123412341234}" type="slidenum">
              <a:rPr lang="en-US"/>
              <a:t>‹#›</a:t>
            </a:fld>
            <a:endParaRPr/>
          </a:p>
        </p:txBody>
      </p:sp>
      <p:sp>
        <p:nvSpPr>
          <p:cNvPr id="107" name="Google Shape;107;p31"/>
          <p:cNvSpPr txBox="1">
            <a:spLocks noGrp="1"/>
          </p:cNvSpPr>
          <p:nvPr>
            <p:ph type="body" idx="1"/>
          </p:nvPr>
        </p:nvSpPr>
        <p:spPr>
          <a:xfrm>
            <a:off x="406400" y="1095983"/>
            <a:ext cx="11369040" cy="5015894"/>
          </a:xfrm>
          <a:prstGeom prst="rect">
            <a:avLst/>
          </a:prstGeom>
          <a:noFill/>
          <a:ln>
            <a:noFill/>
          </a:ln>
        </p:spPr>
        <p:txBody>
          <a:bodyPr spcFirstLastPara="1" wrap="square" lIns="0" tIns="45700" rIns="0" bIns="45700" anchor="t" anchorCtr="0">
            <a:noAutofit/>
          </a:bodyPr>
          <a:lstStyle>
            <a:lvl1pPr marL="457200" marR="0" lvl="0"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endParaRPr/>
          </a:p>
        </p:txBody>
      </p:sp>
      <p:pic>
        <p:nvPicPr>
          <p:cNvPr id="108" name="Google Shape;108;p31"/>
          <p:cNvPicPr preferRelativeResize="0"/>
          <p:nvPr/>
        </p:nvPicPr>
        <p:blipFill rotWithShape="1">
          <a:blip r:embed="rId3">
            <a:alphaModFix/>
          </a:blip>
          <a:srcRect/>
          <a:stretch/>
        </p:blipFill>
        <p:spPr>
          <a:xfrm>
            <a:off x="311094" y="6296560"/>
            <a:ext cx="1293511" cy="267623"/>
          </a:xfrm>
          <a:prstGeom prst="rect">
            <a:avLst/>
          </a:prstGeom>
          <a:noFill/>
          <a:ln>
            <a:noFill/>
          </a:ln>
        </p:spPr>
      </p:pic>
      <p:sp>
        <p:nvSpPr>
          <p:cNvPr id="109" name="Google Shape;109;p31"/>
          <p:cNvSpPr txBox="1"/>
          <p:nvPr/>
        </p:nvSpPr>
        <p:spPr>
          <a:xfrm>
            <a:off x="1735251" y="6354951"/>
            <a:ext cx="20858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700"/>
              <a:buFont typeface="Arial"/>
              <a:buNone/>
            </a:pPr>
            <a:r>
              <a:rPr lang="en-US" sz="700" b="0" i="0" u="none" strike="noStrike" cap="none">
                <a:solidFill>
                  <a:srgbClr val="7F7F7F"/>
                </a:solidFill>
                <a:latin typeface="Arial"/>
                <a:ea typeface="Arial"/>
                <a:cs typeface="Arial"/>
                <a:sym typeface="Arial"/>
              </a:rPr>
              <a:t>www.hagertyconsulting.com</a:t>
            </a:r>
            <a:endParaRPr sz="500" b="0" i="0" u="none" strike="noStrike" cap="none">
              <a:solidFill>
                <a:srgbClr val="7F7F7F"/>
              </a:solidFill>
              <a:latin typeface="Arial"/>
              <a:ea typeface="Arial"/>
              <a:cs typeface="Arial"/>
              <a:sym typeface="Arial"/>
            </a:endParaRPr>
          </a:p>
        </p:txBody>
      </p:sp>
      <p:grpSp>
        <p:nvGrpSpPr>
          <p:cNvPr id="110" name="Google Shape;110;p31"/>
          <p:cNvGrpSpPr/>
          <p:nvPr/>
        </p:nvGrpSpPr>
        <p:grpSpPr>
          <a:xfrm>
            <a:off x="0" y="6692165"/>
            <a:ext cx="12192000" cy="165835"/>
            <a:chOff x="0" y="0"/>
            <a:chExt cx="8085774" cy="297760"/>
          </a:xfrm>
        </p:grpSpPr>
        <p:sp>
          <p:nvSpPr>
            <p:cNvPr id="111" name="Google Shape;111;p31"/>
            <p:cNvSpPr/>
            <p:nvPr/>
          </p:nvSpPr>
          <p:spPr>
            <a:xfrm>
              <a:off x="0" y="0"/>
              <a:ext cx="7886700" cy="297760"/>
            </a:xfrm>
            <a:prstGeom prst="rect">
              <a:avLst/>
            </a:prstGeom>
            <a:solidFill>
              <a:srgbClr val="E3183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112" name="Google Shape;112;p31"/>
            <p:cNvSpPr/>
            <p:nvPr/>
          </p:nvSpPr>
          <p:spPr>
            <a:xfrm>
              <a:off x="5831305" y="0"/>
              <a:ext cx="2254469" cy="297760"/>
            </a:xfrm>
            <a:prstGeom prst="rect">
              <a:avLst/>
            </a:prstGeom>
            <a:solidFill>
              <a:srgbClr val="4640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18"/>
        <p:cNvGrpSpPr/>
        <p:nvPr/>
      </p:nvGrpSpPr>
      <p:grpSpPr>
        <a:xfrm>
          <a:off x="0" y="0"/>
          <a:ext cx="0" cy="0"/>
          <a:chOff x="0" y="0"/>
          <a:chExt cx="0" cy="0"/>
        </a:xfrm>
      </p:grpSpPr>
      <p:sp>
        <p:nvSpPr>
          <p:cNvPr id="19" name="Google Shape;19;p21"/>
          <p:cNvSpPr/>
          <p:nvPr/>
        </p:nvSpPr>
        <p:spPr>
          <a:xfrm>
            <a:off x="0" y="0"/>
            <a:ext cx="12192000" cy="6858000"/>
          </a:xfrm>
          <a:prstGeom prst="rect">
            <a:avLst/>
          </a:prstGeom>
          <a:solidFill>
            <a:srgbClr val="40404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0" name="Google Shape;20;p21"/>
          <p:cNvSpPr/>
          <p:nvPr/>
        </p:nvSpPr>
        <p:spPr>
          <a:xfrm>
            <a:off x="0" y="0"/>
            <a:ext cx="9144000" cy="6858000"/>
          </a:xfrm>
          <a:prstGeom prst="rect">
            <a:avLst/>
          </a:prstGeom>
          <a:solidFill>
            <a:srgbClr val="40404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1" name="Google Shape;21;p21"/>
          <p:cNvPicPr preferRelativeResize="0"/>
          <p:nvPr/>
        </p:nvPicPr>
        <p:blipFill rotWithShape="1">
          <a:blip r:embed="rId2">
            <a:alphaModFix amt="10000"/>
          </a:blip>
          <a:srcRect l="12500" r="12500" b="25000"/>
          <a:stretch/>
        </p:blipFill>
        <p:spPr>
          <a:xfrm rot="10800000" flipH="1">
            <a:off x="0" y="0"/>
            <a:ext cx="12192000" cy="6858000"/>
          </a:xfrm>
          <a:prstGeom prst="rect">
            <a:avLst/>
          </a:prstGeom>
          <a:noFill/>
          <a:ln>
            <a:noFill/>
          </a:ln>
        </p:spPr>
      </p:pic>
      <p:sp>
        <p:nvSpPr>
          <p:cNvPr id="22" name="Google Shape;22;p21"/>
          <p:cNvSpPr/>
          <p:nvPr/>
        </p:nvSpPr>
        <p:spPr>
          <a:xfrm>
            <a:off x="0" y="0"/>
            <a:ext cx="12192000" cy="6858000"/>
          </a:xfrm>
          <a:prstGeom prst="rect">
            <a:avLst/>
          </a:prstGeom>
          <a:solidFill>
            <a:srgbClr val="262626">
              <a:alpha val="419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3" name="Google Shape;23;p21"/>
          <p:cNvSpPr txBox="1">
            <a:spLocks noGrp="1"/>
          </p:cNvSpPr>
          <p:nvPr>
            <p:ph type="title"/>
          </p:nvPr>
        </p:nvSpPr>
        <p:spPr>
          <a:xfrm>
            <a:off x="2862477" y="2788485"/>
            <a:ext cx="8421102" cy="797596"/>
          </a:xfrm>
          <a:prstGeom prst="rect">
            <a:avLst/>
          </a:prstGeom>
          <a:noFill/>
          <a:ln>
            <a:noFill/>
          </a:ln>
        </p:spPr>
        <p:txBody>
          <a:bodyPr spcFirstLastPara="1" wrap="square" lIns="0" tIns="45700" rIns="0" bIns="45700" anchor="ctr" anchorCtr="0">
            <a:noAutofit/>
          </a:bodyPr>
          <a:lstStyle>
            <a:lvl1pPr marR="0" lvl="0" algn="l" rtl="0">
              <a:lnSpc>
                <a:spcPct val="180000"/>
              </a:lnSpc>
              <a:spcBef>
                <a:spcPts val="0"/>
              </a:spcBef>
              <a:spcAft>
                <a:spcPts val="0"/>
              </a:spcAft>
              <a:buClr>
                <a:srgbClr val="E31836"/>
              </a:buClr>
              <a:buSzPts val="1500"/>
              <a:buFont typeface="Merriweather Sans"/>
              <a:buNone/>
              <a:defRPr sz="2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pic>
        <p:nvPicPr>
          <p:cNvPr id="24" name="Google Shape;24;p21" descr="A picture containing text&#10;&#10;Description automatically generated"/>
          <p:cNvPicPr preferRelativeResize="0"/>
          <p:nvPr/>
        </p:nvPicPr>
        <p:blipFill rotWithShape="1">
          <a:blip r:embed="rId3">
            <a:alphaModFix amt="3000"/>
          </a:blip>
          <a:srcRect l="5226" r="12758"/>
          <a:stretch/>
        </p:blipFill>
        <p:spPr>
          <a:xfrm>
            <a:off x="0" y="0"/>
            <a:ext cx="12192000" cy="6858000"/>
          </a:xfrm>
          <a:prstGeom prst="rect">
            <a:avLst/>
          </a:prstGeom>
          <a:noFill/>
          <a:ln>
            <a:noFill/>
          </a:ln>
        </p:spPr>
      </p:pic>
      <p:sp>
        <p:nvSpPr>
          <p:cNvPr id="25" name="Google Shape;25;p21"/>
          <p:cNvSpPr/>
          <p:nvPr/>
        </p:nvSpPr>
        <p:spPr>
          <a:xfrm>
            <a:off x="-5080" y="6692062"/>
            <a:ext cx="12191999" cy="165834"/>
          </a:xfrm>
          <a:prstGeom prst="rect">
            <a:avLst/>
          </a:prstGeom>
          <a:solidFill>
            <a:srgbClr val="3F3F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Hagerty Overview Slide_COVID">
  <p:cSld name="1_Hagerty Overview Slide_COVID">
    <p:spTree>
      <p:nvGrpSpPr>
        <p:cNvPr id="1" name="Shape 26"/>
        <p:cNvGrpSpPr/>
        <p:nvPr/>
      </p:nvGrpSpPr>
      <p:grpSpPr>
        <a:xfrm>
          <a:off x="0" y="0"/>
          <a:ext cx="0" cy="0"/>
          <a:chOff x="0" y="0"/>
          <a:chExt cx="0" cy="0"/>
        </a:xfrm>
      </p:grpSpPr>
      <p:pic>
        <p:nvPicPr>
          <p:cNvPr id="27" name="Google Shape;27;p22"/>
          <p:cNvPicPr preferRelativeResize="0"/>
          <p:nvPr/>
        </p:nvPicPr>
        <p:blipFill rotWithShape="1">
          <a:blip r:embed="rId2">
            <a:alphaModFix amt="40000"/>
          </a:blip>
          <a:srcRect t="25000" r="25000"/>
          <a:stretch/>
        </p:blipFill>
        <p:spPr>
          <a:xfrm>
            <a:off x="0" y="-2"/>
            <a:ext cx="12192000" cy="6858001"/>
          </a:xfrm>
          <a:prstGeom prst="rect">
            <a:avLst/>
          </a:prstGeom>
          <a:solidFill>
            <a:schemeClr val="lt1"/>
          </a:solidFill>
          <a:ln>
            <a:noFill/>
          </a:ln>
        </p:spPr>
      </p:pic>
      <p:grpSp>
        <p:nvGrpSpPr>
          <p:cNvPr id="28" name="Google Shape;28;p22"/>
          <p:cNvGrpSpPr/>
          <p:nvPr/>
        </p:nvGrpSpPr>
        <p:grpSpPr>
          <a:xfrm>
            <a:off x="0" y="0"/>
            <a:ext cx="3385883" cy="6858000"/>
            <a:chOff x="0" y="0"/>
            <a:chExt cx="3385883" cy="6858000"/>
          </a:xfrm>
        </p:grpSpPr>
        <p:sp>
          <p:nvSpPr>
            <p:cNvPr id="29" name="Google Shape;29;p22"/>
            <p:cNvSpPr/>
            <p:nvPr/>
          </p:nvSpPr>
          <p:spPr>
            <a:xfrm>
              <a:off x="0" y="0"/>
              <a:ext cx="3385883" cy="6858000"/>
            </a:xfrm>
            <a:prstGeom prst="rect">
              <a:avLst/>
            </a:prstGeom>
            <a:solidFill>
              <a:srgbClr val="E3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30" name="Google Shape;30;p22" descr="A picture containing text&#10;&#10;Description automatically generated"/>
            <p:cNvPicPr preferRelativeResize="0"/>
            <p:nvPr/>
          </p:nvPicPr>
          <p:blipFill rotWithShape="1">
            <a:blip r:embed="rId3">
              <a:alphaModFix amt="10000"/>
            </a:blip>
            <a:srcRect l="24421" r="52801"/>
            <a:stretch/>
          </p:blipFill>
          <p:spPr>
            <a:xfrm>
              <a:off x="0" y="0"/>
              <a:ext cx="3385883" cy="6858000"/>
            </a:xfrm>
            <a:prstGeom prst="rect">
              <a:avLst/>
            </a:prstGeom>
            <a:noFill/>
            <a:ln>
              <a:noFill/>
            </a:ln>
          </p:spPr>
        </p:pic>
      </p:grpSp>
      <p:sp>
        <p:nvSpPr>
          <p:cNvPr id="31" name="Google Shape;31;p22"/>
          <p:cNvSpPr txBox="1">
            <a:spLocks noGrp="1"/>
          </p:cNvSpPr>
          <p:nvPr>
            <p:ph type="body" idx="1"/>
          </p:nvPr>
        </p:nvSpPr>
        <p:spPr>
          <a:xfrm>
            <a:off x="403085" y="2592588"/>
            <a:ext cx="2589875" cy="3519289"/>
          </a:xfrm>
          <a:prstGeom prst="rect">
            <a:avLst/>
          </a:prstGeom>
          <a:noFill/>
          <a:ln>
            <a:noFill/>
          </a:ln>
        </p:spPr>
        <p:txBody>
          <a:bodyPr spcFirstLastPara="1" wrap="square" lIns="0" tIns="45700" rIns="0" bIns="45700" anchor="t" anchorCtr="0">
            <a:noAutofit/>
          </a:bodyPr>
          <a:lstStyle>
            <a:lvl1pPr marL="457200" marR="0" lvl="0"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1pPr>
            <a:lvl2pPr marL="914400" marR="0" lvl="1"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32" name="Google Shape;32;p22"/>
          <p:cNvSpPr txBox="1">
            <a:spLocks noGrp="1"/>
          </p:cNvSpPr>
          <p:nvPr>
            <p:ph type="sldNum" idx="12"/>
          </p:nvPr>
        </p:nvSpPr>
        <p:spPr>
          <a:xfrm>
            <a:off x="4382347" y="6287383"/>
            <a:ext cx="7393095" cy="267623"/>
          </a:xfrm>
          <a:prstGeom prst="rect">
            <a:avLst/>
          </a:prstGeom>
          <a:noFill/>
          <a:ln>
            <a:noFill/>
          </a:ln>
        </p:spPr>
        <p:txBody>
          <a:bodyPr spcFirstLastPara="1" wrap="square" lIns="0" tIns="45700" rIns="0" bIns="45700" anchor="ctr" anchorCtr="0">
            <a:noAutofit/>
          </a:bodyPr>
          <a:lstStyle>
            <a:lvl1pPr marL="0" marR="0" lvl="0" indent="0" algn="r" rtl="0">
              <a:spcBef>
                <a:spcPts val="0"/>
              </a:spcBef>
              <a:spcAft>
                <a:spcPts val="0"/>
              </a:spcAft>
              <a:buNone/>
              <a:defRPr sz="900">
                <a:solidFill>
                  <a:srgbClr val="7F7F7F"/>
                </a:solidFill>
                <a:latin typeface="Arial"/>
                <a:ea typeface="Arial"/>
                <a:cs typeface="Arial"/>
                <a:sym typeface="Arial"/>
              </a:defRPr>
            </a:lvl1pPr>
            <a:lvl2pPr marL="0" marR="0" lvl="1" indent="0" algn="r" rtl="0">
              <a:spcBef>
                <a:spcPts val="0"/>
              </a:spcBef>
              <a:spcAft>
                <a:spcPts val="0"/>
              </a:spcAft>
              <a:buNone/>
              <a:defRPr sz="900">
                <a:solidFill>
                  <a:srgbClr val="7F7F7F"/>
                </a:solidFill>
                <a:latin typeface="Arial"/>
                <a:ea typeface="Arial"/>
                <a:cs typeface="Arial"/>
                <a:sym typeface="Arial"/>
              </a:defRPr>
            </a:lvl2pPr>
            <a:lvl3pPr marL="0" marR="0" lvl="2" indent="0" algn="r" rtl="0">
              <a:spcBef>
                <a:spcPts val="0"/>
              </a:spcBef>
              <a:spcAft>
                <a:spcPts val="0"/>
              </a:spcAft>
              <a:buNone/>
              <a:defRPr sz="900">
                <a:solidFill>
                  <a:srgbClr val="7F7F7F"/>
                </a:solidFill>
                <a:latin typeface="Arial"/>
                <a:ea typeface="Arial"/>
                <a:cs typeface="Arial"/>
                <a:sym typeface="Arial"/>
              </a:defRPr>
            </a:lvl3pPr>
            <a:lvl4pPr marL="0" marR="0" lvl="3" indent="0" algn="r" rtl="0">
              <a:spcBef>
                <a:spcPts val="0"/>
              </a:spcBef>
              <a:spcAft>
                <a:spcPts val="0"/>
              </a:spcAft>
              <a:buNone/>
              <a:defRPr sz="900">
                <a:solidFill>
                  <a:srgbClr val="7F7F7F"/>
                </a:solidFill>
                <a:latin typeface="Arial"/>
                <a:ea typeface="Arial"/>
                <a:cs typeface="Arial"/>
                <a:sym typeface="Arial"/>
              </a:defRPr>
            </a:lvl4pPr>
            <a:lvl5pPr marL="0" marR="0" lvl="4" indent="0" algn="r" rtl="0">
              <a:spcBef>
                <a:spcPts val="0"/>
              </a:spcBef>
              <a:spcAft>
                <a:spcPts val="0"/>
              </a:spcAft>
              <a:buNone/>
              <a:defRPr sz="900">
                <a:solidFill>
                  <a:srgbClr val="7F7F7F"/>
                </a:solidFill>
                <a:latin typeface="Arial"/>
                <a:ea typeface="Arial"/>
                <a:cs typeface="Arial"/>
                <a:sym typeface="Arial"/>
              </a:defRPr>
            </a:lvl5pPr>
            <a:lvl6pPr marL="0" marR="0" lvl="5" indent="0" algn="r" rtl="0">
              <a:spcBef>
                <a:spcPts val="0"/>
              </a:spcBef>
              <a:spcAft>
                <a:spcPts val="0"/>
              </a:spcAft>
              <a:buNone/>
              <a:defRPr sz="900">
                <a:solidFill>
                  <a:srgbClr val="7F7F7F"/>
                </a:solidFill>
                <a:latin typeface="Arial"/>
                <a:ea typeface="Arial"/>
                <a:cs typeface="Arial"/>
                <a:sym typeface="Arial"/>
              </a:defRPr>
            </a:lvl6pPr>
            <a:lvl7pPr marL="0" marR="0" lvl="6" indent="0" algn="r" rtl="0">
              <a:spcBef>
                <a:spcPts val="0"/>
              </a:spcBef>
              <a:spcAft>
                <a:spcPts val="0"/>
              </a:spcAft>
              <a:buNone/>
              <a:defRPr sz="900">
                <a:solidFill>
                  <a:srgbClr val="7F7F7F"/>
                </a:solidFill>
                <a:latin typeface="Arial"/>
                <a:ea typeface="Arial"/>
                <a:cs typeface="Arial"/>
                <a:sym typeface="Arial"/>
              </a:defRPr>
            </a:lvl7pPr>
            <a:lvl8pPr marL="0" marR="0" lvl="7" indent="0" algn="r" rtl="0">
              <a:spcBef>
                <a:spcPts val="0"/>
              </a:spcBef>
              <a:spcAft>
                <a:spcPts val="0"/>
              </a:spcAft>
              <a:buNone/>
              <a:defRPr sz="900">
                <a:solidFill>
                  <a:srgbClr val="7F7F7F"/>
                </a:solidFill>
                <a:latin typeface="Arial"/>
                <a:ea typeface="Arial"/>
                <a:cs typeface="Arial"/>
                <a:sym typeface="Arial"/>
              </a:defRPr>
            </a:lvl8pPr>
            <a:lvl9pPr marL="0" marR="0" lvl="8" indent="0" algn="r" rtl="0">
              <a:spcBef>
                <a:spcPts val="0"/>
              </a:spcBef>
              <a:spcAft>
                <a:spcPts val="0"/>
              </a:spcAft>
              <a:buNone/>
              <a:defRPr sz="900">
                <a:solidFill>
                  <a:srgbClr val="7F7F7F"/>
                </a:solidFill>
                <a:latin typeface="Arial"/>
                <a:ea typeface="Arial"/>
                <a:cs typeface="Arial"/>
                <a:sym typeface="Arial"/>
              </a:defRPr>
            </a:lvl9pPr>
          </a:lstStyle>
          <a:p>
            <a:pPr marL="0" lvl="0" indent="0" algn="r" rtl="0">
              <a:spcBef>
                <a:spcPts val="0"/>
              </a:spcBef>
              <a:spcAft>
                <a:spcPts val="0"/>
              </a:spcAft>
              <a:buNone/>
            </a:pPr>
            <a:r>
              <a:rPr lang="en-US"/>
              <a:t>American Rescue Plan Act Overview: Lee County  |  </a:t>
            </a:r>
            <a:fld id="{00000000-1234-1234-1234-123412341234}" type="slidenum">
              <a:rPr lang="en-US"/>
              <a:t>‹#›</a:t>
            </a:fld>
            <a:endParaRPr/>
          </a:p>
        </p:txBody>
      </p:sp>
      <p:sp>
        <p:nvSpPr>
          <p:cNvPr id="33" name="Google Shape;33;p22"/>
          <p:cNvSpPr txBox="1">
            <a:spLocks noGrp="1"/>
          </p:cNvSpPr>
          <p:nvPr>
            <p:ph type="body" idx="2"/>
          </p:nvPr>
        </p:nvSpPr>
        <p:spPr>
          <a:xfrm>
            <a:off x="3802448" y="1095983"/>
            <a:ext cx="7972991" cy="5015894"/>
          </a:xfrm>
          <a:prstGeom prst="rect">
            <a:avLst/>
          </a:prstGeom>
          <a:noFill/>
          <a:ln>
            <a:noFill/>
          </a:ln>
        </p:spPr>
        <p:txBody>
          <a:bodyPr spcFirstLastPara="1" wrap="square" lIns="0" tIns="45700" rIns="0" bIns="45700" anchor="t" anchorCtr="0">
            <a:noAutofit/>
          </a:bodyPr>
          <a:lstStyle>
            <a:lvl1pPr marL="457200" marR="0" lvl="0"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endParaRPr/>
          </a:p>
        </p:txBody>
      </p:sp>
      <p:pic>
        <p:nvPicPr>
          <p:cNvPr id="34" name="Google Shape;34;p22"/>
          <p:cNvPicPr preferRelativeResize="0"/>
          <p:nvPr/>
        </p:nvPicPr>
        <p:blipFill rotWithShape="1">
          <a:blip r:embed="rId4">
            <a:alphaModFix/>
          </a:blip>
          <a:srcRect/>
          <a:stretch/>
        </p:blipFill>
        <p:spPr>
          <a:xfrm>
            <a:off x="311094" y="6296560"/>
            <a:ext cx="1293511" cy="267623"/>
          </a:xfrm>
          <a:prstGeom prst="rect">
            <a:avLst/>
          </a:prstGeom>
          <a:noFill/>
          <a:ln>
            <a:noFill/>
          </a:ln>
        </p:spPr>
      </p:pic>
      <p:sp>
        <p:nvSpPr>
          <p:cNvPr id="35" name="Google Shape;35;p22"/>
          <p:cNvSpPr/>
          <p:nvPr/>
        </p:nvSpPr>
        <p:spPr>
          <a:xfrm>
            <a:off x="0" y="6682312"/>
            <a:ext cx="12192000" cy="175688"/>
          </a:xfrm>
          <a:prstGeom prst="rect">
            <a:avLst/>
          </a:prstGeom>
          <a:solidFill>
            <a:srgbClr val="E3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6" name="Google Shape;36;p22"/>
          <p:cNvSpPr txBox="1"/>
          <p:nvPr/>
        </p:nvSpPr>
        <p:spPr>
          <a:xfrm>
            <a:off x="1735251" y="6322867"/>
            <a:ext cx="20858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www.hagertyconsulting.com</a:t>
            </a:r>
            <a:endParaRPr sz="500" b="0" i="0" u="none" strike="noStrike" cap="none">
              <a:solidFill>
                <a:schemeClr val="lt1"/>
              </a:solidFill>
              <a:latin typeface="Arial"/>
              <a:ea typeface="Arial"/>
              <a:cs typeface="Arial"/>
              <a:sym typeface="Arial"/>
            </a:endParaRPr>
          </a:p>
        </p:txBody>
      </p:sp>
      <p:pic>
        <p:nvPicPr>
          <p:cNvPr id="37" name="Google Shape;37;p22"/>
          <p:cNvPicPr preferRelativeResize="0"/>
          <p:nvPr/>
        </p:nvPicPr>
        <p:blipFill rotWithShape="1">
          <a:blip r:embed="rId5">
            <a:alphaModFix/>
          </a:blip>
          <a:srcRect/>
          <a:stretch/>
        </p:blipFill>
        <p:spPr>
          <a:xfrm>
            <a:off x="416561" y="1762373"/>
            <a:ext cx="587141" cy="58714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tandard slide">
  <p:cSld name="1_Standard slide">
    <p:spTree>
      <p:nvGrpSpPr>
        <p:cNvPr id="1" name="Shape 38"/>
        <p:cNvGrpSpPr/>
        <p:nvPr/>
      </p:nvGrpSpPr>
      <p:grpSpPr>
        <a:xfrm>
          <a:off x="0" y="0"/>
          <a:ext cx="0" cy="0"/>
          <a:chOff x="0" y="0"/>
          <a:chExt cx="0" cy="0"/>
        </a:xfrm>
      </p:grpSpPr>
      <p:grpSp>
        <p:nvGrpSpPr>
          <p:cNvPr id="39" name="Google Shape;39;p23"/>
          <p:cNvGrpSpPr/>
          <p:nvPr/>
        </p:nvGrpSpPr>
        <p:grpSpPr>
          <a:xfrm>
            <a:off x="-1" y="0"/>
            <a:ext cx="12192001" cy="6705599"/>
            <a:chOff x="0" y="0"/>
            <a:chExt cx="12192001" cy="6705599"/>
          </a:xfrm>
        </p:grpSpPr>
        <p:pic>
          <p:nvPicPr>
            <p:cNvPr id="40" name="Google Shape;40;p23"/>
            <p:cNvPicPr preferRelativeResize="0"/>
            <p:nvPr/>
          </p:nvPicPr>
          <p:blipFill rotWithShape="1">
            <a:blip r:embed="rId2">
              <a:alphaModFix/>
            </a:blip>
            <a:srcRect l="3481" t="7152" r="3481" b="13587"/>
            <a:stretch/>
          </p:blipFill>
          <p:spPr>
            <a:xfrm>
              <a:off x="0" y="0"/>
              <a:ext cx="12192000" cy="6705599"/>
            </a:xfrm>
            <a:prstGeom prst="rect">
              <a:avLst/>
            </a:prstGeom>
            <a:noFill/>
            <a:ln>
              <a:noFill/>
            </a:ln>
          </p:spPr>
        </p:pic>
        <p:sp>
          <p:nvSpPr>
            <p:cNvPr id="41" name="Google Shape;41;p23"/>
            <p:cNvSpPr/>
            <p:nvPr/>
          </p:nvSpPr>
          <p:spPr>
            <a:xfrm>
              <a:off x="1" y="0"/>
              <a:ext cx="12192000" cy="2948450"/>
            </a:xfrm>
            <a:prstGeom prst="rect">
              <a:avLst/>
            </a:prstGeom>
            <a:gradFill>
              <a:gsLst>
                <a:gs pos="0">
                  <a:srgbClr val="FFFFFF">
                    <a:alpha val="0"/>
                  </a:srgbClr>
                </a:gs>
                <a:gs pos="100000">
                  <a:srgbClr val="FFFFFF">
                    <a:alpha val="54509"/>
                  </a:srgbClr>
                </a:gs>
              </a:gsLst>
              <a:lin ang="162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endParaRPr sz="2400" b="0" i="0" u="none" strike="noStrike" cap="none">
                <a:solidFill>
                  <a:schemeClr val="dk1"/>
                </a:solidFill>
                <a:latin typeface="Arial"/>
                <a:ea typeface="Arial"/>
                <a:cs typeface="Arial"/>
                <a:sym typeface="Arial"/>
              </a:endParaRPr>
            </a:p>
          </p:txBody>
        </p:sp>
      </p:grpSp>
      <p:sp>
        <p:nvSpPr>
          <p:cNvPr id="42" name="Google Shape;42;p23"/>
          <p:cNvSpPr txBox="1">
            <a:spLocks noGrp="1"/>
          </p:cNvSpPr>
          <p:nvPr>
            <p:ph type="title"/>
          </p:nvPr>
        </p:nvSpPr>
        <p:spPr>
          <a:xfrm>
            <a:off x="406400" y="259491"/>
            <a:ext cx="11369040" cy="765157"/>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SzPts val="1400"/>
              <a:buNone/>
              <a:defRPr sz="2400" b="1" i="0" u="none" strike="noStrike" cap="none">
                <a:solidFill>
                  <a:srgbClr val="E31836"/>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43" name="Google Shape;43;p23"/>
          <p:cNvSpPr txBox="1">
            <a:spLocks noGrp="1"/>
          </p:cNvSpPr>
          <p:nvPr>
            <p:ph type="sldNum" idx="12"/>
          </p:nvPr>
        </p:nvSpPr>
        <p:spPr>
          <a:xfrm>
            <a:off x="4382347" y="6287383"/>
            <a:ext cx="7393095" cy="267623"/>
          </a:xfrm>
          <a:prstGeom prst="rect">
            <a:avLst/>
          </a:prstGeom>
          <a:noFill/>
          <a:ln>
            <a:noFill/>
          </a:ln>
        </p:spPr>
        <p:txBody>
          <a:bodyPr spcFirstLastPara="1" wrap="square" lIns="0" tIns="45700" rIns="0" bIns="45700" anchor="ctr" anchorCtr="0">
            <a:noAutofit/>
          </a:bodyPr>
          <a:lstStyle>
            <a:lvl1pPr marL="0" marR="0" lvl="0" indent="0" algn="r" rtl="0">
              <a:spcBef>
                <a:spcPts val="0"/>
              </a:spcBef>
              <a:spcAft>
                <a:spcPts val="0"/>
              </a:spcAft>
              <a:buNone/>
              <a:defRPr sz="900">
                <a:solidFill>
                  <a:srgbClr val="7F7F7F"/>
                </a:solidFill>
                <a:latin typeface="Arial"/>
                <a:ea typeface="Arial"/>
                <a:cs typeface="Arial"/>
                <a:sym typeface="Arial"/>
              </a:defRPr>
            </a:lvl1pPr>
            <a:lvl2pPr marL="0" marR="0" lvl="1" indent="0" algn="r" rtl="0">
              <a:spcBef>
                <a:spcPts val="0"/>
              </a:spcBef>
              <a:spcAft>
                <a:spcPts val="0"/>
              </a:spcAft>
              <a:buNone/>
              <a:defRPr sz="900">
                <a:solidFill>
                  <a:srgbClr val="7F7F7F"/>
                </a:solidFill>
                <a:latin typeface="Arial"/>
                <a:ea typeface="Arial"/>
                <a:cs typeface="Arial"/>
                <a:sym typeface="Arial"/>
              </a:defRPr>
            </a:lvl2pPr>
            <a:lvl3pPr marL="0" marR="0" lvl="2" indent="0" algn="r" rtl="0">
              <a:spcBef>
                <a:spcPts val="0"/>
              </a:spcBef>
              <a:spcAft>
                <a:spcPts val="0"/>
              </a:spcAft>
              <a:buNone/>
              <a:defRPr sz="900">
                <a:solidFill>
                  <a:srgbClr val="7F7F7F"/>
                </a:solidFill>
                <a:latin typeface="Arial"/>
                <a:ea typeface="Arial"/>
                <a:cs typeface="Arial"/>
                <a:sym typeface="Arial"/>
              </a:defRPr>
            </a:lvl3pPr>
            <a:lvl4pPr marL="0" marR="0" lvl="3" indent="0" algn="r" rtl="0">
              <a:spcBef>
                <a:spcPts val="0"/>
              </a:spcBef>
              <a:spcAft>
                <a:spcPts val="0"/>
              </a:spcAft>
              <a:buNone/>
              <a:defRPr sz="900">
                <a:solidFill>
                  <a:srgbClr val="7F7F7F"/>
                </a:solidFill>
                <a:latin typeface="Arial"/>
                <a:ea typeface="Arial"/>
                <a:cs typeface="Arial"/>
                <a:sym typeface="Arial"/>
              </a:defRPr>
            </a:lvl4pPr>
            <a:lvl5pPr marL="0" marR="0" lvl="4" indent="0" algn="r" rtl="0">
              <a:spcBef>
                <a:spcPts val="0"/>
              </a:spcBef>
              <a:spcAft>
                <a:spcPts val="0"/>
              </a:spcAft>
              <a:buNone/>
              <a:defRPr sz="900">
                <a:solidFill>
                  <a:srgbClr val="7F7F7F"/>
                </a:solidFill>
                <a:latin typeface="Arial"/>
                <a:ea typeface="Arial"/>
                <a:cs typeface="Arial"/>
                <a:sym typeface="Arial"/>
              </a:defRPr>
            </a:lvl5pPr>
            <a:lvl6pPr marL="0" marR="0" lvl="5" indent="0" algn="r" rtl="0">
              <a:spcBef>
                <a:spcPts val="0"/>
              </a:spcBef>
              <a:spcAft>
                <a:spcPts val="0"/>
              </a:spcAft>
              <a:buNone/>
              <a:defRPr sz="900">
                <a:solidFill>
                  <a:srgbClr val="7F7F7F"/>
                </a:solidFill>
                <a:latin typeface="Arial"/>
                <a:ea typeface="Arial"/>
                <a:cs typeface="Arial"/>
                <a:sym typeface="Arial"/>
              </a:defRPr>
            </a:lvl6pPr>
            <a:lvl7pPr marL="0" marR="0" lvl="6" indent="0" algn="r" rtl="0">
              <a:spcBef>
                <a:spcPts val="0"/>
              </a:spcBef>
              <a:spcAft>
                <a:spcPts val="0"/>
              </a:spcAft>
              <a:buNone/>
              <a:defRPr sz="900">
                <a:solidFill>
                  <a:srgbClr val="7F7F7F"/>
                </a:solidFill>
                <a:latin typeface="Arial"/>
                <a:ea typeface="Arial"/>
                <a:cs typeface="Arial"/>
                <a:sym typeface="Arial"/>
              </a:defRPr>
            </a:lvl7pPr>
            <a:lvl8pPr marL="0" marR="0" lvl="7" indent="0" algn="r" rtl="0">
              <a:spcBef>
                <a:spcPts val="0"/>
              </a:spcBef>
              <a:spcAft>
                <a:spcPts val="0"/>
              </a:spcAft>
              <a:buNone/>
              <a:defRPr sz="900">
                <a:solidFill>
                  <a:srgbClr val="7F7F7F"/>
                </a:solidFill>
                <a:latin typeface="Arial"/>
                <a:ea typeface="Arial"/>
                <a:cs typeface="Arial"/>
                <a:sym typeface="Arial"/>
              </a:defRPr>
            </a:lvl8pPr>
            <a:lvl9pPr marL="0" marR="0" lvl="8" indent="0" algn="r" rtl="0">
              <a:spcBef>
                <a:spcPts val="0"/>
              </a:spcBef>
              <a:spcAft>
                <a:spcPts val="0"/>
              </a:spcAft>
              <a:buNone/>
              <a:defRPr sz="900">
                <a:solidFill>
                  <a:srgbClr val="7F7F7F"/>
                </a:solidFill>
                <a:latin typeface="Arial"/>
                <a:ea typeface="Arial"/>
                <a:cs typeface="Arial"/>
                <a:sym typeface="Arial"/>
              </a:defRPr>
            </a:lvl9pPr>
          </a:lstStyle>
          <a:p>
            <a:pPr marL="0" lvl="0" indent="0" algn="r" rtl="0">
              <a:spcBef>
                <a:spcPts val="0"/>
              </a:spcBef>
              <a:spcAft>
                <a:spcPts val="0"/>
              </a:spcAft>
              <a:buNone/>
            </a:pPr>
            <a:r>
              <a:rPr lang="en-US"/>
              <a:t>American Rescue Plan Act Overview: Lee County  |  </a:t>
            </a:r>
            <a:fld id="{00000000-1234-1234-1234-123412341234}" type="slidenum">
              <a:rPr lang="en-US"/>
              <a:t>‹#›</a:t>
            </a:fld>
            <a:endParaRPr/>
          </a:p>
        </p:txBody>
      </p:sp>
      <p:pic>
        <p:nvPicPr>
          <p:cNvPr id="44" name="Google Shape;44;p23"/>
          <p:cNvPicPr preferRelativeResize="0"/>
          <p:nvPr/>
        </p:nvPicPr>
        <p:blipFill rotWithShape="1">
          <a:blip r:embed="rId3">
            <a:alphaModFix/>
          </a:blip>
          <a:srcRect/>
          <a:stretch/>
        </p:blipFill>
        <p:spPr>
          <a:xfrm>
            <a:off x="311094" y="6296560"/>
            <a:ext cx="1293511" cy="267623"/>
          </a:xfrm>
          <a:prstGeom prst="rect">
            <a:avLst/>
          </a:prstGeom>
          <a:noFill/>
          <a:ln>
            <a:noFill/>
          </a:ln>
        </p:spPr>
      </p:pic>
      <p:sp>
        <p:nvSpPr>
          <p:cNvPr id="45" name="Google Shape;45;p23"/>
          <p:cNvSpPr/>
          <p:nvPr/>
        </p:nvSpPr>
        <p:spPr>
          <a:xfrm>
            <a:off x="0" y="6682312"/>
            <a:ext cx="12192000" cy="175688"/>
          </a:xfrm>
          <a:prstGeom prst="rect">
            <a:avLst/>
          </a:prstGeom>
          <a:solidFill>
            <a:srgbClr val="E3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46" name="Google Shape;46;p23"/>
          <p:cNvSpPr txBox="1"/>
          <p:nvPr/>
        </p:nvSpPr>
        <p:spPr>
          <a:xfrm>
            <a:off x="1735251" y="6322867"/>
            <a:ext cx="20858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700"/>
              <a:buFont typeface="Arial"/>
              <a:buNone/>
            </a:pPr>
            <a:r>
              <a:rPr lang="en-US" sz="700" b="0" i="0" u="none" strike="noStrike" cap="none">
                <a:solidFill>
                  <a:srgbClr val="7F7F7F"/>
                </a:solidFill>
                <a:latin typeface="Arial"/>
                <a:ea typeface="Arial"/>
                <a:cs typeface="Arial"/>
                <a:sym typeface="Arial"/>
              </a:rPr>
              <a:t>www.hagertyconsulting.com</a:t>
            </a:r>
            <a:endParaRPr sz="5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 slide">
  <p:cSld name="Standard slide">
    <p:spTree>
      <p:nvGrpSpPr>
        <p:cNvPr id="1" name="Shape 47"/>
        <p:cNvGrpSpPr/>
        <p:nvPr/>
      </p:nvGrpSpPr>
      <p:grpSpPr>
        <a:xfrm>
          <a:off x="0" y="0"/>
          <a:ext cx="0" cy="0"/>
          <a:chOff x="0" y="0"/>
          <a:chExt cx="0" cy="0"/>
        </a:xfrm>
      </p:grpSpPr>
      <p:pic>
        <p:nvPicPr>
          <p:cNvPr id="48" name="Google Shape;48;p24"/>
          <p:cNvPicPr preferRelativeResize="0"/>
          <p:nvPr/>
        </p:nvPicPr>
        <p:blipFill rotWithShape="1">
          <a:blip r:embed="rId2">
            <a:alphaModFix amt="40000"/>
          </a:blip>
          <a:srcRect t="25000" r="25000"/>
          <a:stretch/>
        </p:blipFill>
        <p:spPr>
          <a:xfrm>
            <a:off x="0" y="-2"/>
            <a:ext cx="12192000" cy="6858001"/>
          </a:xfrm>
          <a:prstGeom prst="rect">
            <a:avLst/>
          </a:prstGeom>
          <a:solidFill>
            <a:schemeClr val="lt1"/>
          </a:solidFill>
          <a:ln>
            <a:noFill/>
          </a:ln>
        </p:spPr>
      </p:pic>
      <p:sp>
        <p:nvSpPr>
          <p:cNvPr id="49" name="Google Shape;49;p24"/>
          <p:cNvSpPr txBox="1">
            <a:spLocks noGrp="1"/>
          </p:cNvSpPr>
          <p:nvPr>
            <p:ph type="title"/>
          </p:nvPr>
        </p:nvSpPr>
        <p:spPr>
          <a:xfrm>
            <a:off x="406400" y="259491"/>
            <a:ext cx="11369040" cy="765157"/>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SzPts val="1400"/>
              <a:buNone/>
              <a:defRPr sz="2400" b="1" i="0" u="none" strike="noStrike" cap="none">
                <a:solidFill>
                  <a:srgbClr val="E31836"/>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50" name="Google Shape;50;p24"/>
          <p:cNvSpPr txBox="1">
            <a:spLocks noGrp="1"/>
          </p:cNvSpPr>
          <p:nvPr>
            <p:ph type="sldNum" idx="12"/>
          </p:nvPr>
        </p:nvSpPr>
        <p:spPr>
          <a:xfrm>
            <a:off x="4382347" y="6287383"/>
            <a:ext cx="7393095" cy="267623"/>
          </a:xfrm>
          <a:prstGeom prst="rect">
            <a:avLst/>
          </a:prstGeom>
          <a:noFill/>
          <a:ln>
            <a:noFill/>
          </a:ln>
        </p:spPr>
        <p:txBody>
          <a:bodyPr spcFirstLastPara="1" wrap="square" lIns="0" tIns="45700" rIns="0" bIns="45700" anchor="ctr" anchorCtr="0">
            <a:noAutofit/>
          </a:bodyPr>
          <a:lstStyle>
            <a:lvl1pPr marL="0" marR="0" lvl="0" indent="0" algn="r" rtl="0">
              <a:spcBef>
                <a:spcPts val="0"/>
              </a:spcBef>
              <a:spcAft>
                <a:spcPts val="0"/>
              </a:spcAft>
              <a:buNone/>
              <a:defRPr sz="900">
                <a:solidFill>
                  <a:srgbClr val="7F7F7F"/>
                </a:solidFill>
                <a:latin typeface="Arial"/>
                <a:ea typeface="Arial"/>
                <a:cs typeface="Arial"/>
                <a:sym typeface="Arial"/>
              </a:defRPr>
            </a:lvl1pPr>
            <a:lvl2pPr marL="0" marR="0" lvl="1" indent="0" algn="r" rtl="0">
              <a:spcBef>
                <a:spcPts val="0"/>
              </a:spcBef>
              <a:spcAft>
                <a:spcPts val="0"/>
              </a:spcAft>
              <a:buNone/>
              <a:defRPr sz="900">
                <a:solidFill>
                  <a:srgbClr val="7F7F7F"/>
                </a:solidFill>
                <a:latin typeface="Arial"/>
                <a:ea typeface="Arial"/>
                <a:cs typeface="Arial"/>
                <a:sym typeface="Arial"/>
              </a:defRPr>
            </a:lvl2pPr>
            <a:lvl3pPr marL="0" marR="0" lvl="2" indent="0" algn="r" rtl="0">
              <a:spcBef>
                <a:spcPts val="0"/>
              </a:spcBef>
              <a:spcAft>
                <a:spcPts val="0"/>
              </a:spcAft>
              <a:buNone/>
              <a:defRPr sz="900">
                <a:solidFill>
                  <a:srgbClr val="7F7F7F"/>
                </a:solidFill>
                <a:latin typeface="Arial"/>
                <a:ea typeface="Arial"/>
                <a:cs typeface="Arial"/>
                <a:sym typeface="Arial"/>
              </a:defRPr>
            </a:lvl3pPr>
            <a:lvl4pPr marL="0" marR="0" lvl="3" indent="0" algn="r" rtl="0">
              <a:spcBef>
                <a:spcPts val="0"/>
              </a:spcBef>
              <a:spcAft>
                <a:spcPts val="0"/>
              </a:spcAft>
              <a:buNone/>
              <a:defRPr sz="900">
                <a:solidFill>
                  <a:srgbClr val="7F7F7F"/>
                </a:solidFill>
                <a:latin typeface="Arial"/>
                <a:ea typeface="Arial"/>
                <a:cs typeface="Arial"/>
                <a:sym typeface="Arial"/>
              </a:defRPr>
            </a:lvl4pPr>
            <a:lvl5pPr marL="0" marR="0" lvl="4" indent="0" algn="r" rtl="0">
              <a:spcBef>
                <a:spcPts val="0"/>
              </a:spcBef>
              <a:spcAft>
                <a:spcPts val="0"/>
              </a:spcAft>
              <a:buNone/>
              <a:defRPr sz="900">
                <a:solidFill>
                  <a:srgbClr val="7F7F7F"/>
                </a:solidFill>
                <a:latin typeface="Arial"/>
                <a:ea typeface="Arial"/>
                <a:cs typeface="Arial"/>
                <a:sym typeface="Arial"/>
              </a:defRPr>
            </a:lvl5pPr>
            <a:lvl6pPr marL="0" marR="0" lvl="5" indent="0" algn="r" rtl="0">
              <a:spcBef>
                <a:spcPts val="0"/>
              </a:spcBef>
              <a:spcAft>
                <a:spcPts val="0"/>
              </a:spcAft>
              <a:buNone/>
              <a:defRPr sz="900">
                <a:solidFill>
                  <a:srgbClr val="7F7F7F"/>
                </a:solidFill>
                <a:latin typeface="Arial"/>
                <a:ea typeface="Arial"/>
                <a:cs typeface="Arial"/>
                <a:sym typeface="Arial"/>
              </a:defRPr>
            </a:lvl6pPr>
            <a:lvl7pPr marL="0" marR="0" lvl="6" indent="0" algn="r" rtl="0">
              <a:spcBef>
                <a:spcPts val="0"/>
              </a:spcBef>
              <a:spcAft>
                <a:spcPts val="0"/>
              </a:spcAft>
              <a:buNone/>
              <a:defRPr sz="900">
                <a:solidFill>
                  <a:srgbClr val="7F7F7F"/>
                </a:solidFill>
                <a:latin typeface="Arial"/>
                <a:ea typeface="Arial"/>
                <a:cs typeface="Arial"/>
                <a:sym typeface="Arial"/>
              </a:defRPr>
            </a:lvl7pPr>
            <a:lvl8pPr marL="0" marR="0" lvl="7" indent="0" algn="r" rtl="0">
              <a:spcBef>
                <a:spcPts val="0"/>
              </a:spcBef>
              <a:spcAft>
                <a:spcPts val="0"/>
              </a:spcAft>
              <a:buNone/>
              <a:defRPr sz="900">
                <a:solidFill>
                  <a:srgbClr val="7F7F7F"/>
                </a:solidFill>
                <a:latin typeface="Arial"/>
                <a:ea typeface="Arial"/>
                <a:cs typeface="Arial"/>
                <a:sym typeface="Arial"/>
              </a:defRPr>
            </a:lvl8pPr>
            <a:lvl9pPr marL="0" marR="0" lvl="8" indent="0" algn="r" rtl="0">
              <a:spcBef>
                <a:spcPts val="0"/>
              </a:spcBef>
              <a:spcAft>
                <a:spcPts val="0"/>
              </a:spcAft>
              <a:buNone/>
              <a:defRPr sz="900">
                <a:solidFill>
                  <a:srgbClr val="7F7F7F"/>
                </a:solidFill>
                <a:latin typeface="Arial"/>
                <a:ea typeface="Arial"/>
                <a:cs typeface="Arial"/>
                <a:sym typeface="Arial"/>
              </a:defRPr>
            </a:lvl9pPr>
          </a:lstStyle>
          <a:p>
            <a:pPr marL="0" lvl="0" indent="0" algn="r" rtl="0">
              <a:spcBef>
                <a:spcPts val="0"/>
              </a:spcBef>
              <a:spcAft>
                <a:spcPts val="0"/>
              </a:spcAft>
              <a:buNone/>
            </a:pPr>
            <a:r>
              <a:rPr lang="en-US"/>
              <a:t>American Rescue Plan Act Overview: Lee County  |  </a:t>
            </a:r>
            <a:fld id="{00000000-1234-1234-1234-123412341234}" type="slidenum">
              <a:rPr lang="en-US"/>
              <a:t>‹#›</a:t>
            </a:fld>
            <a:endParaRPr/>
          </a:p>
        </p:txBody>
      </p:sp>
      <p:sp>
        <p:nvSpPr>
          <p:cNvPr id="51" name="Google Shape;51;p24"/>
          <p:cNvSpPr txBox="1">
            <a:spLocks noGrp="1"/>
          </p:cNvSpPr>
          <p:nvPr>
            <p:ph type="body" idx="1"/>
          </p:nvPr>
        </p:nvSpPr>
        <p:spPr>
          <a:xfrm>
            <a:off x="406400" y="861848"/>
            <a:ext cx="11369040" cy="5250029"/>
          </a:xfrm>
          <a:prstGeom prst="rect">
            <a:avLst/>
          </a:prstGeom>
          <a:noFill/>
          <a:ln>
            <a:noFill/>
          </a:ln>
        </p:spPr>
        <p:txBody>
          <a:bodyPr spcFirstLastPara="1" wrap="square" lIns="0" tIns="45700" rIns="0" bIns="45700" anchor="t" anchorCtr="0">
            <a:noAutofit/>
          </a:bodyPr>
          <a:lstStyle>
            <a:lvl1pPr marL="457200" marR="0" lvl="0"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endParaRPr/>
          </a:p>
        </p:txBody>
      </p:sp>
      <p:pic>
        <p:nvPicPr>
          <p:cNvPr id="52" name="Google Shape;52;p24"/>
          <p:cNvPicPr preferRelativeResize="0"/>
          <p:nvPr/>
        </p:nvPicPr>
        <p:blipFill rotWithShape="1">
          <a:blip r:embed="rId3">
            <a:alphaModFix/>
          </a:blip>
          <a:srcRect/>
          <a:stretch/>
        </p:blipFill>
        <p:spPr>
          <a:xfrm>
            <a:off x="311094" y="6296560"/>
            <a:ext cx="1293511" cy="267623"/>
          </a:xfrm>
          <a:prstGeom prst="rect">
            <a:avLst/>
          </a:prstGeom>
          <a:noFill/>
          <a:ln>
            <a:noFill/>
          </a:ln>
        </p:spPr>
      </p:pic>
      <p:sp>
        <p:nvSpPr>
          <p:cNvPr id="53" name="Google Shape;53;p24"/>
          <p:cNvSpPr/>
          <p:nvPr/>
        </p:nvSpPr>
        <p:spPr>
          <a:xfrm>
            <a:off x="0" y="6682312"/>
            <a:ext cx="12192000" cy="175688"/>
          </a:xfrm>
          <a:prstGeom prst="rect">
            <a:avLst/>
          </a:prstGeom>
          <a:solidFill>
            <a:srgbClr val="E3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54" name="Google Shape;54;p24"/>
          <p:cNvSpPr txBox="1"/>
          <p:nvPr/>
        </p:nvSpPr>
        <p:spPr>
          <a:xfrm>
            <a:off x="1735251" y="6322867"/>
            <a:ext cx="20858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700"/>
              <a:buFont typeface="Arial"/>
              <a:buNone/>
            </a:pPr>
            <a:r>
              <a:rPr lang="en-US" sz="700" b="0" i="0" u="none" strike="noStrike" cap="none">
                <a:solidFill>
                  <a:srgbClr val="7F7F7F"/>
                </a:solidFill>
                <a:latin typeface="Arial"/>
                <a:ea typeface="Arial"/>
                <a:cs typeface="Arial"/>
                <a:sym typeface="Arial"/>
              </a:rPr>
              <a:t>www.hagertyconsulting.com</a:t>
            </a:r>
            <a:endParaRPr sz="5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 slide">
  <p:cSld name="2_Standard slide">
    <p:spTree>
      <p:nvGrpSpPr>
        <p:cNvPr id="1" name="Shape 55"/>
        <p:cNvGrpSpPr/>
        <p:nvPr/>
      </p:nvGrpSpPr>
      <p:grpSpPr>
        <a:xfrm>
          <a:off x="0" y="0"/>
          <a:ext cx="0" cy="0"/>
          <a:chOff x="0" y="0"/>
          <a:chExt cx="0" cy="0"/>
        </a:xfrm>
      </p:grpSpPr>
      <p:pic>
        <p:nvPicPr>
          <p:cNvPr id="56" name="Google Shape;56;p25"/>
          <p:cNvPicPr preferRelativeResize="0"/>
          <p:nvPr/>
        </p:nvPicPr>
        <p:blipFill rotWithShape="1">
          <a:blip r:embed="rId2">
            <a:alphaModFix amt="40000"/>
          </a:blip>
          <a:srcRect t="25000" r="25000"/>
          <a:stretch/>
        </p:blipFill>
        <p:spPr>
          <a:xfrm>
            <a:off x="0" y="-2"/>
            <a:ext cx="12192000" cy="6858001"/>
          </a:xfrm>
          <a:prstGeom prst="rect">
            <a:avLst/>
          </a:prstGeom>
          <a:solidFill>
            <a:schemeClr val="lt1"/>
          </a:solidFill>
          <a:ln>
            <a:noFill/>
          </a:ln>
        </p:spPr>
      </p:pic>
      <p:sp>
        <p:nvSpPr>
          <p:cNvPr id="57" name="Google Shape;57;p25"/>
          <p:cNvSpPr txBox="1">
            <a:spLocks noGrp="1"/>
          </p:cNvSpPr>
          <p:nvPr>
            <p:ph type="title"/>
          </p:nvPr>
        </p:nvSpPr>
        <p:spPr>
          <a:xfrm>
            <a:off x="406400" y="259491"/>
            <a:ext cx="11369040" cy="765157"/>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E31836"/>
              </a:buClr>
              <a:buSzPts val="1400"/>
              <a:buFont typeface="Arial"/>
              <a:buNone/>
              <a:defRPr sz="2400" b="1" i="0" u="none" strike="noStrike" cap="none">
                <a:solidFill>
                  <a:srgbClr val="E31836"/>
                </a:solidFill>
                <a:latin typeface="Arial"/>
                <a:ea typeface="Arial"/>
                <a:cs typeface="Arial"/>
                <a:sym typeface="Arial"/>
              </a:defRPr>
            </a:lvl1pPr>
            <a:lvl2pPr marR="0" lvl="1" algn="l" rtl="0">
              <a:spcBef>
                <a:spcPts val="0"/>
              </a:spcBef>
              <a:spcAft>
                <a:spcPts val="0"/>
              </a:spcAft>
              <a:buClr>
                <a:schemeClr val="lt1"/>
              </a:buClr>
              <a:buSzPts val="1400"/>
              <a:buFont typeface="Arial"/>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Clr>
                <a:schemeClr val="lt1"/>
              </a:buClr>
              <a:buSzPts val="1400"/>
              <a:buFont typeface="Arial"/>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Clr>
                <a:schemeClr val="lt1"/>
              </a:buClr>
              <a:buSzPts val="1400"/>
              <a:buFont typeface="Arial"/>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Clr>
                <a:schemeClr val="lt1"/>
              </a:buClr>
              <a:buSzPts val="1400"/>
              <a:buFont typeface="Arial"/>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Clr>
                <a:schemeClr val="lt1"/>
              </a:buClr>
              <a:buSzPts val="1400"/>
              <a:buFont typeface="Arial"/>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Clr>
                <a:schemeClr val="lt1"/>
              </a:buClr>
              <a:buSzPts val="1400"/>
              <a:buFont typeface="Arial"/>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Clr>
                <a:schemeClr val="lt1"/>
              </a:buClr>
              <a:buSzPts val="1400"/>
              <a:buFont typeface="Arial"/>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Clr>
                <a:schemeClr val="lt1"/>
              </a:buClr>
              <a:buSzPts val="1400"/>
              <a:buFont typeface="Arial"/>
              <a:buNone/>
              <a:defRPr sz="2400" b="0" i="0" u="none" strike="noStrike" cap="none">
                <a:solidFill>
                  <a:schemeClr val="lt1"/>
                </a:solidFill>
                <a:latin typeface="Arial"/>
                <a:ea typeface="Arial"/>
                <a:cs typeface="Arial"/>
                <a:sym typeface="Arial"/>
              </a:defRPr>
            </a:lvl9pPr>
          </a:lstStyle>
          <a:p>
            <a:endParaRPr/>
          </a:p>
        </p:txBody>
      </p:sp>
      <p:sp>
        <p:nvSpPr>
          <p:cNvPr id="58" name="Google Shape;58;p25"/>
          <p:cNvSpPr txBox="1">
            <a:spLocks noGrp="1"/>
          </p:cNvSpPr>
          <p:nvPr>
            <p:ph type="sldNum" idx="12"/>
          </p:nvPr>
        </p:nvSpPr>
        <p:spPr>
          <a:xfrm>
            <a:off x="4382347" y="6287383"/>
            <a:ext cx="7393095" cy="267623"/>
          </a:xfrm>
          <a:prstGeom prst="rect">
            <a:avLst/>
          </a:prstGeom>
          <a:noFill/>
          <a:ln>
            <a:noFill/>
          </a:ln>
        </p:spPr>
        <p:txBody>
          <a:bodyPr spcFirstLastPara="1" wrap="square" lIns="0" tIns="45700" rIns="0" bIns="45700" anchor="ctr" anchorCtr="0">
            <a:noAutofit/>
          </a:bodyPr>
          <a:lstStyle>
            <a:lvl1pPr marL="0" marR="0" lvl="0" indent="0" algn="r" rtl="0">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Clr>
                <a:srgbClr val="7F7F7F"/>
              </a:buClr>
              <a:buSzPts val="900"/>
              <a:buFont typeface="Arial"/>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r>
              <a:rPr lang="en-US"/>
              <a:t>American Rescue Plan Act Overview: Lee County  |  </a:t>
            </a:r>
            <a:fld id="{00000000-1234-1234-1234-123412341234}" type="slidenum">
              <a:rPr lang="en-US"/>
              <a:t>‹#›</a:t>
            </a:fld>
            <a:endParaRPr/>
          </a:p>
        </p:txBody>
      </p:sp>
      <p:sp>
        <p:nvSpPr>
          <p:cNvPr id="59" name="Google Shape;59;p25"/>
          <p:cNvSpPr txBox="1">
            <a:spLocks noGrp="1"/>
          </p:cNvSpPr>
          <p:nvPr>
            <p:ph type="body" idx="1"/>
          </p:nvPr>
        </p:nvSpPr>
        <p:spPr>
          <a:xfrm>
            <a:off x="406400" y="861848"/>
            <a:ext cx="11369040" cy="5250029"/>
          </a:xfrm>
          <a:prstGeom prst="rect">
            <a:avLst/>
          </a:prstGeom>
          <a:noFill/>
          <a:ln>
            <a:noFill/>
          </a:ln>
        </p:spPr>
        <p:txBody>
          <a:bodyPr spcFirstLastPara="1" wrap="square" lIns="0" tIns="45700" rIns="0" bIns="45700" anchor="t" anchorCtr="0">
            <a:noAutofit/>
          </a:bodyPr>
          <a:lstStyle>
            <a:lvl1pPr marL="457200" marR="0" lvl="0"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endParaRPr/>
          </a:p>
        </p:txBody>
      </p:sp>
      <p:pic>
        <p:nvPicPr>
          <p:cNvPr id="60" name="Google Shape;60;p25"/>
          <p:cNvPicPr preferRelativeResize="0"/>
          <p:nvPr/>
        </p:nvPicPr>
        <p:blipFill rotWithShape="1">
          <a:blip r:embed="rId3">
            <a:alphaModFix/>
          </a:blip>
          <a:srcRect/>
          <a:stretch/>
        </p:blipFill>
        <p:spPr>
          <a:xfrm>
            <a:off x="311094" y="6296560"/>
            <a:ext cx="1293511" cy="267623"/>
          </a:xfrm>
          <a:prstGeom prst="rect">
            <a:avLst/>
          </a:prstGeom>
          <a:noFill/>
          <a:ln>
            <a:noFill/>
          </a:ln>
        </p:spPr>
      </p:pic>
      <p:sp>
        <p:nvSpPr>
          <p:cNvPr id="61" name="Google Shape;61;p25"/>
          <p:cNvSpPr/>
          <p:nvPr/>
        </p:nvSpPr>
        <p:spPr>
          <a:xfrm>
            <a:off x="0" y="6682312"/>
            <a:ext cx="12192000" cy="175688"/>
          </a:xfrm>
          <a:prstGeom prst="rect">
            <a:avLst/>
          </a:prstGeom>
          <a:solidFill>
            <a:srgbClr val="E3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62" name="Google Shape;62;p25"/>
          <p:cNvPicPr preferRelativeResize="0"/>
          <p:nvPr/>
        </p:nvPicPr>
        <p:blipFill rotWithShape="1">
          <a:blip r:embed="rId4">
            <a:alphaModFix/>
          </a:blip>
          <a:srcRect/>
          <a:stretch/>
        </p:blipFill>
        <p:spPr>
          <a:xfrm>
            <a:off x="1800966" y="6258739"/>
            <a:ext cx="1376737" cy="32491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 column layout">
  <p:cSld name="2 column layout">
    <p:spTree>
      <p:nvGrpSpPr>
        <p:cNvPr id="1" name="Shape 63"/>
        <p:cNvGrpSpPr/>
        <p:nvPr/>
      </p:nvGrpSpPr>
      <p:grpSpPr>
        <a:xfrm>
          <a:off x="0" y="0"/>
          <a:ext cx="0" cy="0"/>
          <a:chOff x="0" y="0"/>
          <a:chExt cx="0" cy="0"/>
        </a:xfrm>
      </p:grpSpPr>
      <p:pic>
        <p:nvPicPr>
          <p:cNvPr id="64" name="Google Shape;64;p26"/>
          <p:cNvPicPr preferRelativeResize="0"/>
          <p:nvPr/>
        </p:nvPicPr>
        <p:blipFill rotWithShape="1">
          <a:blip r:embed="rId2">
            <a:alphaModFix amt="40000"/>
          </a:blip>
          <a:srcRect t="25000" r="25000"/>
          <a:stretch/>
        </p:blipFill>
        <p:spPr>
          <a:xfrm>
            <a:off x="0" y="-2"/>
            <a:ext cx="12192000" cy="6858001"/>
          </a:xfrm>
          <a:prstGeom prst="rect">
            <a:avLst/>
          </a:prstGeom>
          <a:solidFill>
            <a:schemeClr val="lt1"/>
          </a:solidFill>
          <a:ln>
            <a:noFill/>
          </a:ln>
        </p:spPr>
      </p:pic>
      <p:sp>
        <p:nvSpPr>
          <p:cNvPr id="65" name="Google Shape;65;p26"/>
          <p:cNvSpPr txBox="1">
            <a:spLocks noGrp="1"/>
          </p:cNvSpPr>
          <p:nvPr>
            <p:ph type="title"/>
          </p:nvPr>
        </p:nvSpPr>
        <p:spPr>
          <a:xfrm>
            <a:off x="406400" y="259491"/>
            <a:ext cx="11369040" cy="765157"/>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SzPts val="1400"/>
              <a:buNone/>
              <a:defRPr sz="2400" b="1" i="0" u="none" strike="noStrike" cap="none">
                <a:solidFill>
                  <a:srgbClr val="E31836"/>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66" name="Google Shape;66;p26"/>
          <p:cNvSpPr txBox="1">
            <a:spLocks noGrp="1"/>
          </p:cNvSpPr>
          <p:nvPr>
            <p:ph type="sldNum" idx="12"/>
          </p:nvPr>
        </p:nvSpPr>
        <p:spPr>
          <a:xfrm>
            <a:off x="4084320" y="6287383"/>
            <a:ext cx="7691122" cy="267623"/>
          </a:xfrm>
          <a:prstGeom prst="rect">
            <a:avLst/>
          </a:prstGeom>
          <a:noFill/>
          <a:ln>
            <a:noFill/>
          </a:ln>
        </p:spPr>
        <p:txBody>
          <a:bodyPr spcFirstLastPara="1" wrap="square" lIns="0" tIns="45700" rIns="0" bIns="45700" anchor="ctr" anchorCtr="0">
            <a:noAutofit/>
          </a:bodyPr>
          <a:lstStyle>
            <a:lvl1pPr marL="0" marR="0" lvl="0" indent="0" algn="r" rtl="0">
              <a:spcBef>
                <a:spcPts val="0"/>
              </a:spcBef>
              <a:spcAft>
                <a:spcPts val="0"/>
              </a:spcAft>
              <a:buNone/>
              <a:defRPr sz="900">
                <a:solidFill>
                  <a:srgbClr val="7F7F7F"/>
                </a:solidFill>
                <a:latin typeface="Arial"/>
                <a:ea typeface="Arial"/>
                <a:cs typeface="Arial"/>
                <a:sym typeface="Arial"/>
              </a:defRPr>
            </a:lvl1pPr>
            <a:lvl2pPr marL="0" marR="0" lvl="1" indent="0" algn="r" rtl="0">
              <a:spcBef>
                <a:spcPts val="0"/>
              </a:spcBef>
              <a:spcAft>
                <a:spcPts val="0"/>
              </a:spcAft>
              <a:buNone/>
              <a:defRPr sz="900">
                <a:solidFill>
                  <a:srgbClr val="7F7F7F"/>
                </a:solidFill>
                <a:latin typeface="Arial"/>
                <a:ea typeface="Arial"/>
                <a:cs typeface="Arial"/>
                <a:sym typeface="Arial"/>
              </a:defRPr>
            </a:lvl2pPr>
            <a:lvl3pPr marL="0" marR="0" lvl="2" indent="0" algn="r" rtl="0">
              <a:spcBef>
                <a:spcPts val="0"/>
              </a:spcBef>
              <a:spcAft>
                <a:spcPts val="0"/>
              </a:spcAft>
              <a:buNone/>
              <a:defRPr sz="900">
                <a:solidFill>
                  <a:srgbClr val="7F7F7F"/>
                </a:solidFill>
                <a:latin typeface="Arial"/>
                <a:ea typeface="Arial"/>
                <a:cs typeface="Arial"/>
                <a:sym typeface="Arial"/>
              </a:defRPr>
            </a:lvl3pPr>
            <a:lvl4pPr marL="0" marR="0" lvl="3" indent="0" algn="r" rtl="0">
              <a:spcBef>
                <a:spcPts val="0"/>
              </a:spcBef>
              <a:spcAft>
                <a:spcPts val="0"/>
              </a:spcAft>
              <a:buNone/>
              <a:defRPr sz="900">
                <a:solidFill>
                  <a:srgbClr val="7F7F7F"/>
                </a:solidFill>
                <a:latin typeface="Arial"/>
                <a:ea typeface="Arial"/>
                <a:cs typeface="Arial"/>
                <a:sym typeface="Arial"/>
              </a:defRPr>
            </a:lvl4pPr>
            <a:lvl5pPr marL="0" marR="0" lvl="4" indent="0" algn="r" rtl="0">
              <a:spcBef>
                <a:spcPts val="0"/>
              </a:spcBef>
              <a:spcAft>
                <a:spcPts val="0"/>
              </a:spcAft>
              <a:buNone/>
              <a:defRPr sz="900">
                <a:solidFill>
                  <a:srgbClr val="7F7F7F"/>
                </a:solidFill>
                <a:latin typeface="Arial"/>
                <a:ea typeface="Arial"/>
                <a:cs typeface="Arial"/>
                <a:sym typeface="Arial"/>
              </a:defRPr>
            </a:lvl5pPr>
            <a:lvl6pPr marL="0" marR="0" lvl="5" indent="0" algn="r" rtl="0">
              <a:spcBef>
                <a:spcPts val="0"/>
              </a:spcBef>
              <a:spcAft>
                <a:spcPts val="0"/>
              </a:spcAft>
              <a:buNone/>
              <a:defRPr sz="900">
                <a:solidFill>
                  <a:srgbClr val="7F7F7F"/>
                </a:solidFill>
                <a:latin typeface="Arial"/>
                <a:ea typeface="Arial"/>
                <a:cs typeface="Arial"/>
                <a:sym typeface="Arial"/>
              </a:defRPr>
            </a:lvl6pPr>
            <a:lvl7pPr marL="0" marR="0" lvl="6" indent="0" algn="r" rtl="0">
              <a:spcBef>
                <a:spcPts val="0"/>
              </a:spcBef>
              <a:spcAft>
                <a:spcPts val="0"/>
              </a:spcAft>
              <a:buNone/>
              <a:defRPr sz="900">
                <a:solidFill>
                  <a:srgbClr val="7F7F7F"/>
                </a:solidFill>
                <a:latin typeface="Arial"/>
                <a:ea typeface="Arial"/>
                <a:cs typeface="Arial"/>
                <a:sym typeface="Arial"/>
              </a:defRPr>
            </a:lvl7pPr>
            <a:lvl8pPr marL="0" marR="0" lvl="7" indent="0" algn="r" rtl="0">
              <a:spcBef>
                <a:spcPts val="0"/>
              </a:spcBef>
              <a:spcAft>
                <a:spcPts val="0"/>
              </a:spcAft>
              <a:buNone/>
              <a:defRPr sz="900">
                <a:solidFill>
                  <a:srgbClr val="7F7F7F"/>
                </a:solidFill>
                <a:latin typeface="Arial"/>
                <a:ea typeface="Arial"/>
                <a:cs typeface="Arial"/>
                <a:sym typeface="Arial"/>
              </a:defRPr>
            </a:lvl8pPr>
            <a:lvl9pPr marL="0" marR="0" lvl="8" indent="0" algn="r" rtl="0">
              <a:spcBef>
                <a:spcPts val="0"/>
              </a:spcBef>
              <a:spcAft>
                <a:spcPts val="0"/>
              </a:spcAft>
              <a:buNone/>
              <a:defRPr sz="900">
                <a:solidFill>
                  <a:srgbClr val="7F7F7F"/>
                </a:solidFill>
                <a:latin typeface="Arial"/>
                <a:ea typeface="Arial"/>
                <a:cs typeface="Arial"/>
                <a:sym typeface="Arial"/>
              </a:defRPr>
            </a:lvl9pPr>
          </a:lstStyle>
          <a:p>
            <a:pPr marL="0" lvl="0" indent="0" algn="r" rtl="0">
              <a:spcBef>
                <a:spcPts val="0"/>
              </a:spcBef>
              <a:spcAft>
                <a:spcPts val="0"/>
              </a:spcAft>
              <a:buNone/>
            </a:pPr>
            <a:r>
              <a:rPr lang="en-US"/>
              <a:t>American Rescue Plan Act Overview: Lee County  |  </a:t>
            </a:r>
            <a:fld id="{00000000-1234-1234-1234-123412341234}" type="slidenum">
              <a:rPr lang="en-US"/>
              <a:t>‹#›</a:t>
            </a:fld>
            <a:endParaRPr/>
          </a:p>
        </p:txBody>
      </p:sp>
      <p:sp>
        <p:nvSpPr>
          <p:cNvPr id="67" name="Google Shape;67;p26"/>
          <p:cNvSpPr txBox="1">
            <a:spLocks noGrp="1"/>
          </p:cNvSpPr>
          <p:nvPr>
            <p:ph type="body" idx="1"/>
          </p:nvPr>
        </p:nvSpPr>
        <p:spPr>
          <a:xfrm>
            <a:off x="406401" y="1095983"/>
            <a:ext cx="5542604" cy="5015894"/>
          </a:xfrm>
          <a:prstGeom prst="rect">
            <a:avLst/>
          </a:prstGeom>
          <a:noFill/>
          <a:ln>
            <a:noFill/>
          </a:ln>
        </p:spPr>
        <p:txBody>
          <a:bodyPr spcFirstLastPara="1" wrap="square" lIns="0" tIns="45700" rIns="0" bIns="45700" anchor="t" anchorCtr="0">
            <a:noAutofit/>
          </a:bodyPr>
          <a:lstStyle>
            <a:lvl1pPr marL="457200" marR="0" lvl="0"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68" name="Google Shape;68;p26"/>
          <p:cNvSpPr txBox="1">
            <a:spLocks noGrp="1"/>
          </p:cNvSpPr>
          <p:nvPr>
            <p:ph type="body" idx="2"/>
          </p:nvPr>
        </p:nvSpPr>
        <p:spPr>
          <a:xfrm>
            <a:off x="6242995" y="1095983"/>
            <a:ext cx="5542604" cy="5015894"/>
          </a:xfrm>
          <a:prstGeom prst="rect">
            <a:avLst/>
          </a:prstGeom>
          <a:noFill/>
          <a:ln>
            <a:noFill/>
          </a:ln>
        </p:spPr>
        <p:txBody>
          <a:bodyPr spcFirstLastPara="1" wrap="square" lIns="0" tIns="45700" rIns="0" bIns="45700" anchor="t" anchorCtr="0">
            <a:noAutofit/>
          </a:bodyPr>
          <a:lstStyle>
            <a:lvl1pPr marL="457200" marR="0" lvl="0"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endParaRPr/>
          </a:p>
        </p:txBody>
      </p:sp>
      <p:pic>
        <p:nvPicPr>
          <p:cNvPr id="69" name="Google Shape;69;p26"/>
          <p:cNvPicPr preferRelativeResize="0"/>
          <p:nvPr/>
        </p:nvPicPr>
        <p:blipFill rotWithShape="1">
          <a:blip r:embed="rId3">
            <a:alphaModFix/>
          </a:blip>
          <a:srcRect/>
          <a:stretch/>
        </p:blipFill>
        <p:spPr>
          <a:xfrm>
            <a:off x="311094" y="6296560"/>
            <a:ext cx="1293511" cy="267623"/>
          </a:xfrm>
          <a:prstGeom prst="rect">
            <a:avLst/>
          </a:prstGeom>
          <a:noFill/>
          <a:ln>
            <a:noFill/>
          </a:ln>
        </p:spPr>
      </p:pic>
      <p:sp>
        <p:nvSpPr>
          <p:cNvPr id="70" name="Google Shape;70;p26"/>
          <p:cNvSpPr txBox="1"/>
          <p:nvPr/>
        </p:nvSpPr>
        <p:spPr>
          <a:xfrm>
            <a:off x="1735251" y="6322867"/>
            <a:ext cx="20858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700"/>
              <a:buFont typeface="Arial"/>
              <a:buNone/>
            </a:pPr>
            <a:r>
              <a:rPr lang="en-US" sz="700" b="0" i="0" u="none" strike="noStrike" cap="none">
                <a:solidFill>
                  <a:srgbClr val="7F7F7F"/>
                </a:solidFill>
                <a:latin typeface="Arial"/>
                <a:ea typeface="Arial"/>
                <a:cs typeface="Arial"/>
                <a:sym typeface="Arial"/>
              </a:rPr>
              <a:t>www.hagertyconsulting.com</a:t>
            </a:r>
            <a:endParaRPr sz="500" b="0" i="0" u="none" strike="noStrike" cap="none">
              <a:solidFill>
                <a:srgbClr val="7F7F7F"/>
              </a:solidFill>
              <a:latin typeface="Arial"/>
              <a:ea typeface="Arial"/>
              <a:cs typeface="Arial"/>
              <a:sym typeface="Arial"/>
            </a:endParaRPr>
          </a:p>
        </p:txBody>
      </p:sp>
      <p:sp>
        <p:nvSpPr>
          <p:cNvPr id="71" name="Google Shape;71;p26"/>
          <p:cNvSpPr/>
          <p:nvPr/>
        </p:nvSpPr>
        <p:spPr>
          <a:xfrm>
            <a:off x="0" y="6682312"/>
            <a:ext cx="12192000" cy="175688"/>
          </a:xfrm>
          <a:prstGeom prst="rect">
            <a:avLst/>
          </a:prstGeom>
          <a:solidFill>
            <a:srgbClr val="E3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de Bar">
  <p:cSld name="Side Bar">
    <p:spTree>
      <p:nvGrpSpPr>
        <p:cNvPr id="1" name="Shape 72"/>
        <p:cNvGrpSpPr/>
        <p:nvPr/>
      </p:nvGrpSpPr>
      <p:grpSpPr>
        <a:xfrm>
          <a:off x="0" y="0"/>
          <a:ext cx="0" cy="0"/>
          <a:chOff x="0" y="0"/>
          <a:chExt cx="0" cy="0"/>
        </a:xfrm>
      </p:grpSpPr>
      <p:pic>
        <p:nvPicPr>
          <p:cNvPr id="73" name="Google Shape;73;p27"/>
          <p:cNvPicPr preferRelativeResize="0"/>
          <p:nvPr/>
        </p:nvPicPr>
        <p:blipFill rotWithShape="1">
          <a:blip r:embed="rId2">
            <a:alphaModFix amt="40000"/>
          </a:blip>
          <a:srcRect t="25000" r="25000"/>
          <a:stretch/>
        </p:blipFill>
        <p:spPr>
          <a:xfrm>
            <a:off x="0" y="-2"/>
            <a:ext cx="12192000" cy="6858001"/>
          </a:xfrm>
          <a:prstGeom prst="rect">
            <a:avLst/>
          </a:prstGeom>
          <a:solidFill>
            <a:schemeClr val="lt1"/>
          </a:solidFill>
          <a:ln>
            <a:noFill/>
          </a:ln>
        </p:spPr>
      </p:pic>
      <p:grpSp>
        <p:nvGrpSpPr>
          <p:cNvPr id="74" name="Google Shape;74;p27"/>
          <p:cNvGrpSpPr/>
          <p:nvPr/>
        </p:nvGrpSpPr>
        <p:grpSpPr>
          <a:xfrm rot="-5400000">
            <a:off x="7053161" y="1729317"/>
            <a:ext cx="6858000" cy="3399364"/>
            <a:chOff x="0" y="4346916"/>
            <a:chExt cx="12192000" cy="2345247"/>
          </a:xfrm>
        </p:grpSpPr>
        <p:sp>
          <p:nvSpPr>
            <p:cNvPr id="75" name="Google Shape;75;p27"/>
            <p:cNvSpPr/>
            <p:nvPr/>
          </p:nvSpPr>
          <p:spPr>
            <a:xfrm>
              <a:off x="0" y="4346916"/>
              <a:ext cx="12192000" cy="2345247"/>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cxnSp>
          <p:nvCxnSpPr>
            <p:cNvPr id="76" name="Google Shape;76;p27"/>
            <p:cNvCxnSpPr/>
            <p:nvPr/>
          </p:nvCxnSpPr>
          <p:spPr>
            <a:xfrm>
              <a:off x="0" y="4346916"/>
              <a:ext cx="12192000" cy="0"/>
            </a:xfrm>
            <a:prstGeom prst="straightConnector1">
              <a:avLst/>
            </a:prstGeom>
            <a:noFill/>
            <a:ln w="12700" cap="flat" cmpd="sng">
              <a:solidFill>
                <a:srgbClr val="DFDFDF"/>
              </a:solidFill>
              <a:prstDash val="solid"/>
              <a:round/>
              <a:headEnd type="none" w="sm" len="sm"/>
              <a:tailEnd type="none" w="sm" len="sm"/>
            </a:ln>
          </p:spPr>
        </p:cxnSp>
      </p:grpSp>
      <p:sp>
        <p:nvSpPr>
          <p:cNvPr id="77" name="Google Shape;77;p27"/>
          <p:cNvSpPr txBox="1">
            <a:spLocks noGrp="1"/>
          </p:cNvSpPr>
          <p:nvPr>
            <p:ph type="title"/>
          </p:nvPr>
        </p:nvSpPr>
        <p:spPr>
          <a:xfrm>
            <a:off x="406400" y="259491"/>
            <a:ext cx="7969675" cy="765157"/>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SzPts val="1400"/>
              <a:buNone/>
              <a:defRPr sz="2400" b="0" i="0" u="none" strike="noStrike" cap="none">
                <a:solidFill>
                  <a:srgbClr val="E31836"/>
                </a:solidFill>
                <a:latin typeface="Rockwell"/>
                <a:ea typeface="Rockwell"/>
                <a:cs typeface="Rockwell"/>
                <a:sym typeface="Rockwel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78" name="Google Shape;78;p27"/>
          <p:cNvSpPr txBox="1">
            <a:spLocks noGrp="1"/>
          </p:cNvSpPr>
          <p:nvPr>
            <p:ph type="sldNum" idx="12"/>
          </p:nvPr>
        </p:nvSpPr>
        <p:spPr>
          <a:xfrm>
            <a:off x="3510119" y="6287383"/>
            <a:ext cx="4869276" cy="267623"/>
          </a:xfrm>
          <a:prstGeom prst="rect">
            <a:avLst/>
          </a:prstGeom>
          <a:noFill/>
          <a:ln>
            <a:noFill/>
          </a:ln>
        </p:spPr>
        <p:txBody>
          <a:bodyPr spcFirstLastPara="1" wrap="square" lIns="0" tIns="45700" rIns="0" bIns="45700" anchor="ctr" anchorCtr="0">
            <a:noAutofit/>
          </a:bodyPr>
          <a:lstStyle>
            <a:lvl1pPr marL="0" marR="0" lvl="0" indent="0" algn="r" rtl="0">
              <a:spcBef>
                <a:spcPts val="0"/>
              </a:spcBef>
              <a:spcAft>
                <a:spcPts val="0"/>
              </a:spcAft>
              <a:buNone/>
              <a:defRPr sz="900">
                <a:solidFill>
                  <a:srgbClr val="7F7F7F"/>
                </a:solidFill>
                <a:latin typeface="Arial"/>
                <a:ea typeface="Arial"/>
                <a:cs typeface="Arial"/>
                <a:sym typeface="Arial"/>
              </a:defRPr>
            </a:lvl1pPr>
            <a:lvl2pPr marL="0" marR="0" lvl="1" indent="0" algn="r" rtl="0">
              <a:spcBef>
                <a:spcPts val="0"/>
              </a:spcBef>
              <a:spcAft>
                <a:spcPts val="0"/>
              </a:spcAft>
              <a:buNone/>
              <a:defRPr sz="900">
                <a:solidFill>
                  <a:srgbClr val="7F7F7F"/>
                </a:solidFill>
                <a:latin typeface="Arial"/>
                <a:ea typeface="Arial"/>
                <a:cs typeface="Arial"/>
                <a:sym typeface="Arial"/>
              </a:defRPr>
            </a:lvl2pPr>
            <a:lvl3pPr marL="0" marR="0" lvl="2" indent="0" algn="r" rtl="0">
              <a:spcBef>
                <a:spcPts val="0"/>
              </a:spcBef>
              <a:spcAft>
                <a:spcPts val="0"/>
              </a:spcAft>
              <a:buNone/>
              <a:defRPr sz="900">
                <a:solidFill>
                  <a:srgbClr val="7F7F7F"/>
                </a:solidFill>
                <a:latin typeface="Arial"/>
                <a:ea typeface="Arial"/>
                <a:cs typeface="Arial"/>
                <a:sym typeface="Arial"/>
              </a:defRPr>
            </a:lvl3pPr>
            <a:lvl4pPr marL="0" marR="0" lvl="3" indent="0" algn="r" rtl="0">
              <a:spcBef>
                <a:spcPts val="0"/>
              </a:spcBef>
              <a:spcAft>
                <a:spcPts val="0"/>
              </a:spcAft>
              <a:buNone/>
              <a:defRPr sz="900">
                <a:solidFill>
                  <a:srgbClr val="7F7F7F"/>
                </a:solidFill>
                <a:latin typeface="Arial"/>
                <a:ea typeface="Arial"/>
                <a:cs typeface="Arial"/>
                <a:sym typeface="Arial"/>
              </a:defRPr>
            </a:lvl4pPr>
            <a:lvl5pPr marL="0" marR="0" lvl="4" indent="0" algn="r" rtl="0">
              <a:spcBef>
                <a:spcPts val="0"/>
              </a:spcBef>
              <a:spcAft>
                <a:spcPts val="0"/>
              </a:spcAft>
              <a:buNone/>
              <a:defRPr sz="900">
                <a:solidFill>
                  <a:srgbClr val="7F7F7F"/>
                </a:solidFill>
                <a:latin typeface="Arial"/>
                <a:ea typeface="Arial"/>
                <a:cs typeface="Arial"/>
                <a:sym typeface="Arial"/>
              </a:defRPr>
            </a:lvl5pPr>
            <a:lvl6pPr marL="0" marR="0" lvl="5" indent="0" algn="r" rtl="0">
              <a:spcBef>
                <a:spcPts val="0"/>
              </a:spcBef>
              <a:spcAft>
                <a:spcPts val="0"/>
              </a:spcAft>
              <a:buNone/>
              <a:defRPr sz="900">
                <a:solidFill>
                  <a:srgbClr val="7F7F7F"/>
                </a:solidFill>
                <a:latin typeface="Arial"/>
                <a:ea typeface="Arial"/>
                <a:cs typeface="Arial"/>
                <a:sym typeface="Arial"/>
              </a:defRPr>
            </a:lvl6pPr>
            <a:lvl7pPr marL="0" marR="0" lvl="6" indent="0" algn="r" rtl="0">
              <a:spcBef>
                <a:spcPts val="0"/>
              </a:spcBef>
              <a:spcAft>
                <a:spcPts val="0"/>
              </a:spcAft>
              <a:buNone/>
              <a:defRPr sz="900">
                <a:solidFill>
                  <a:srgbClr val="7F7F7F"/>
                </a:solidFill>
                <a:latin typeface="Arial"/>
                <a:ea typeface="Arial"/>
                <a:cs typeface="Arial"/>
                <a:sym typeface="Arial"/>
              </a:defRPr>
            </a:lvl7pPr>
            <a:lvl8pPr marL="0" marR="0" lvl="7" indent="0" algn="r" rtl="0">
              <a:spcBef>
                <a:spcPts val="0"/>
              </a:spcBef>
              <a:spcAft>
                <a:spcPts val="0"/>
              </a:spcAft>
              <a:buNone/>
              <a:defRPr sz="900">
                <a:solidFill>
                  <a:srgbClr val="7F7F7F"/>
                </a:solidFill>
                <a:latin typeface="Arial"/>
                <a:ea typeface="Arial"/>
                <a:cs typeface="Arial"/>
                <a:sym typeface="Arial"/>
              </a:defRPr>
            </a:lvl8pPr>
            <a:lvl9pPr marL="0" marR="0" lvl="8" indent="0" algn="r" rtl="0">
              <a:spcBef>
                <a:spcPts val="0"/>
              </a:spcBef>
              <a:spcAft>
                <a:spcPts val="0"/>
              </a:spcAft>
              <a:buNone/>
              <a:defRPr sz="900">
                <a:solidFill>
                  <a:srgbClr val="7F7F7F"/>
                </a:solidFill>
                <a:latin typeface="Arial"/>
                <a:ea typeface="Arial"/>
                <a:cs typeface="Arial"/>
                <a:sym typeface="Arial"/>
              </a:defRPr>
            </a:lvl9pPr>
          </a:lstStyle>
          <a:p>
            <a:pPr marL="0" lvl="0" indent="0" algn="r" rtl="0">
              <a:spcBef>
                <a:spcPts val="0"/>
              </a:spcBef>
              <a:spcAft>
                <a:spcPts val="0"/>
              </a:spcAft>
              <a:buNone/>
            </a:pPr>
            <a:r>
              <a:rPr lang="en-US"/>
              <a:t>American Rescue Plan Act Overview: Lee County  |  </a:t>
            </a:r>
            <a:fld id="{00000000-1234-1234-1234-123412341234}" type="slidenum">
              <a:rPr lang="en-US"/>
              <a:t>‹#›</a:t>
            </a:fld>
            <a:endParaRPr/>
          </a:p>
        </p:txBody>
      </p:sp>
      <p:sp>
        <p:nvSpPr>
          <p:cNvPr id="79" name="Google Shape;79;p27"/>
          <p:cNvSpPr txBox="1">
            <a:spLocks noGrp="1"/>
          </p:cNvSpPr>
          <p:nvPr>
            <p:ph type="body" idx="1"/>
          </p:nvPr>
        </p:nvSpPr>
        <p:spPr>
          <a:xfrm>
            <a:off x="406400" y="1095983"/>
            <a:ext cx="7969675" cy="5015894"/>
          </a:xfrm>
          <a:prstGeom prst="rect">
            <a:avLst/>
          </a:prstGeom>
          <a:noFill/>
          <a:ln>
            <a:noFill/>
          </a:ln>
        </p:spPr>
        <p:txBody>
          <a:bodyPr spcFirstLastPara="1" wrap="square" lIns="0" tIns="45700" rIns="0" bIns="45700" anchor="t" anchorCtr="0">
            <a:noAutofit/>
          </a:bodyPr>
          <a:lstStyle>
            <a:lvl1pPr marL="457200" marR="0" lvl="0"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endParaRPr/>
          </a:p>
        </p:txBody>
      </p:sp>
      <p:pic>
        <p:nvPicPr>
          <p:cNvPr id="80" name="Google Shape;80;p27"/>
          <p:cNvPicPr preferRelativeResize="0"/>
          <p:nvPr/>
        </p:nvPicPr>
        <p:blipFill rotWithShape="1">
          <a:blip r:embed="rId3">
            <a:alphaModFix/>
          </a:blip>
          <a:srcRect/>
          <a:stretch/>
        </p:blipFill>
        <p:spPr>
          <a:xfrm>
            <a:off x="311094" y="6296560"/>
            <a:ext cx="1293511" cy="267623"/>
          </a:xfrm>
          <a:prstGeom prst="rect">
            <a:avLst/>
          </a:prstGeom>
          <a:noFill/>
          <a:ln>
            <a:noFill/>
          </a:ln>
        </p:spPr>
      </p:pic>
      <p:sp>
        <p:nvSpPr>
          <p:cNvPr id="81" name="Google Shape;81;p27"/>
          <p:cNvSpPr/>
          <p:nvPr/>
        </p:nvSpPr>
        <p:spPr>
          <a:xfrm>
            <a:off x="0" y="6682312"/>
            <a:ext cx="12192000" cy="175688"/>
          </a:xfrm>
          <a:prstGeom prst="rect">
            <a:avLst/>
          </a:prstGeom>
          <a:solidFill>
            <a:srgbClr val="E3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82" name="Google Shape;82;p27"/>
          <p:cNvSpPr txBox="1"/>
          <p:nvPr/>
        </p:nvSpPr>
        <p:spPr>
          <a:xfrm>
            <a:off x="1735251" y="6354951"/>
            <a:ext cx="20858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700"/>
              <a:buFont typeface="Arial"/>
              <a:buNone/>
            </a:pPr>
            <a:r>
              <a:rPr lang="en-US" sz="700" b="0" i="0" u="none" strike="noStrike" cap="none">
                <a:solidFill>
                  <a:srgbClr val="7F7F7F"/>
                </a:solidFill>
                <a:latin typeface="Arial"/>
                <a:ea typeface="Arial"/>
                <a:cs typeface="Arial"/>
                <a:sym typeface="Arial"/>
              </a:rPr>
              <a:t>www.hagertyconsulting.com</a:t>
            </a:r>
            <a:endParaRPr sz="500" b="0" i="0" u="none" strike="noStrike" cap="none">
              <a:solidFill>
                <a:srgbClr val="7F7F7F"/>
              </a:solidFill>
              <a:latin typeface="Arial"/>
              <a:ea typeface="Arial"/>
              <a:cs typeface="Arial"/>
              <a:sym typeface="Arial"/>
            </a:endParaRPr>
          </a:p>
        </p:txBody>
      </p:sp>
      <p:sp>
        <p:nvSpPr>
          <p:cNvPr id="83" name="Google Shape;83;p27"/>
          <p:cNvSpPr txBox="1">
            <a:spLocks noGrp="1"/>
          </p:cNvSpPr>
          <p:nvPr>
            <p:ph type="body" idx="2"/>
          </p:nvPr>
        </p:nvSpPr>
        <p:spPr>
          <a:xfrm>
            <a:off x="9185564" y="644235"/>
            <a:ext cx="2589875" cy="5467641"/>
          </a:xfrm>
          <a:prstGeom prst="rect">
            <a:avLst/>
          </a:prstGeom>
          <a:noFill/>
          <a:ln>
            <a:noFill/>
          </a:ln>
        </p:spPr>
        <p:txBody>
          <a:bodyPr spcFirstLastPara="1" wrap="square" lIns="0" tIns="45700" rIns="0" bIns="45700" anchor="t" anchorCtr="0">
            <a:noAutofit/>
          </a:bodyPr>
          <a:lstStyle>
            <a:lvl1pPr marL="457200" marR="0" lvl="0" indent="-317500" algn="l" rtl="0">
              <a:lnSpc>
                <a:spcPct val="130000"/>
              </a:lnSpc>
              <a:spcBef>
                <a:spcPts val="3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1pPr>
            <a:lvl2pPr marL="914400" marR="0" lvl="1" indent="-317500" algn="l" rtl="0">
              <a:lnSpc>
                <a:spcPct val="130000"/>
              </a:lnSpc>
              <a:spcBef>
                <a:spcPts val="3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ottom Bar Layout">
  <p:cSld name="Bottom Bar Layout">
    <p:spTree>
      <p:nvGrpSpPr>
        <p:cNvPr id="1" name="Shape 84"/>
        <p:cNvGrpSpPr/>
        <p:nvPr/>
      </p:nvGrpSpPr>
      <p:grpSpPr>
        <a:xfrm>
          <a:off x="0" y="0"/>
          <a:ext cx="0" cy="0"/>
          <a:chOff x="0" y="0"/>
          <a:chExt cx="0" cy="0"/>
        </a:xfrm>
      </p:grpSpPr>
      <p:pic>
        <p:nvPicPr>
          <p:cNvPr id="85" name="Google Shape;85;p28"/>
          <p:cNvPicPr preferRelativeResize="0"/>
          <p:nvPr/>
        </p:nvPicPr>
        <p:blipFill rotWithShape="1">
          <a:blip r:embed="rId2">
            <a:alphaModFix amt="40000"/>
          </a:blip>
          <a:srcRect t="25000" r="25000"/>
          <a:stretch/>
        </p:blipFill>
        <p:spPr>
          <a:xfrm>
            <a:off x="0" y="-2"/>
            <a:ext cx="12192000" cy="6858001"/>
          </a:xfrm>
          <a:prstGeom prst="rect">
            <a:avLst/>
          </a:prstGeom>
          <a:solidFill>
            <a:schemeClr val="lt1"/>
          </a:solidFill>
          <a:ln>
            <a:noFill/>
          </a:ln>
        </p:spPr>
      </p:pic>
      <p:grpSp>
        <p:nvGrpSpPr>
          <p:cNvPr id="86" name="Google Shape;86;p28"/>
          <p:cNvGrpSpPr/>
          <p:nvPr/>
        </p:nvGrpSpPr>
        <p:grpSpPr>
          <a:xfrm>
            <a:off x="0" y="4346916"/>
            <a:ext cx="12192000" cy="2345247"/>
            <a:chOff x="0" y="4346916"/>
            <a:chExt cx="12192000" cy="2345247"/>
          </a:xfrm>
        </p:grpSpPr>
        <p:sp>
          <p:nvSpPr>
            <p:cNvPr id="87" name="Google Shape;87;p28"/>
            <p:cNvSpPr/>
            <p:nvPr/>
          </p:nvSpPr>
          <p:spPr>
            <a:xfrm>
              <a:off x="0" y="4346916"/>
              <a:ext cx="12192000" cy="2345247"/>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cxnSp>
          <p:nvCxnSpPr>
            <p:cNvPr id="88" name="Google Shape;88;p28"/>
            <p:cNvCxnSpPr/>
            <p:nvPr/>
          </p:nvCxnSpPr>
          <p:spPr>
            <a:xfrm>
              <a:off x="0" y="4346916"/>
              <a:ext cx="12192000" cy="0"/>
            </a:xfrm>
            <a:prstGeom prst="straightConnector1">
              <a:avLst/>
            </a:prstGeom>
            <a:noFill/>
            <a:ln w="12700" cap="flat" cmpd="sng">
              <a:solidFill>
                <a:srgbClr val="DFDFDF"/>
              </a:solidFill>
              <a:prstDash val="solid"/>
              <a:round/>
              <a:headEnd type="none" w="sm" len="sm"/>
              <a:tailEnd type="none" w="sm" len="sm"/>
            </a:ln>
          </p:spPr>
        </p:cxnSp>
      </p:grpSp>
      <p:sp>
        <p:nvSpPr>
          <p:cNvPr id="89" name="Google Shape;89;p28"/>
          <p:cNvSpPr txBox="1">
            <a:spLocks noGrp="1"/>
          </p:cNvSpPr>
          <p:nvPr>
            <p:ph type="title"/>
          </p:nvPr>
        </p:nvSpPr>
        <p:spPr>
          <a:xfrm>
            <a:off x="406400" y="259491"/>
            <a:ext cx="11369040" cy="765157"/>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SzPts val="1400"/>
              <a:buNone/>
              <a:defRPr sz="2400" b="0" i="0" u="none" strike="noStrike" cap="none">
                <a:solidFill>
                  <a:srgbClr val="E31836"/>
                </a:solidFill>
                <a:latin typeface="Rockwell"/>
                <a:ea typeface="Rockwell"/>
                <a:cs typeface="Rockwell"/>
                <a:sym typeface="Rockwel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90" name="Google Shape;90;p28"/>
          <p:cNvSpPr txBox="1">
            <a:spLocks noGrp="1"/>
          </p:cNvSpPr>
          <p:nvPr>
            <p:ph type="sldNum" idx="12"/>
          </p:nvPr>
        </p:nvSpPr>
        <p:spPr>
          <a:xfrm>
            <a:off x="4382347" y="6287383"/>
            <a:ext cx="7393095" cy="267623"/>
          </a:xfrm>
          <a:prstGeom prst="rect">
            <a:avLst/>
          </a:prstGeom>
          <a:noFill/>
          <a:ln>
            <a:noFill/>
          </a:ln>
        </p:spPr>
        <p:txBody>
          <a:bodyPr spcFirstLastPara="1" wrap="square" lIns="0" tIns="45700" rIns="0" bIns="45700" anchor="ctr" anchorCtr="0">
            <a:noAutofit/>
          </a:bodyPr>
          <a:lstStyle>
            <a:lvl1pPr marL="0" marR="0" lvl="0" indent="0" algn="r" rtl="0">
              <a:spcBef>
                <a:spcPts val="0"/>
              </a:spcBef>
              <a:spcAft>
                <a:spcPts val="0"/>
              </a:spcAft>
              <a:buNone/>
              <a:defRPr sz="900">
                <a:solidFill>
                  <a:srgbClr val="7F7F7F"/>
                </a:solidFill>
                <a:latin typeface="Arial"/>
                <a:ea typeface="Arial"/>
                <a:cs typeface="Arial"/>
                <a:sym typeface="Arial"/>
              </a:defRPr>
            </a:lvl1pPr>
            <a:lvl2pPr marL="0" marR="0" lvl="1" indent="0" algn="r" rtl="0">
              <a:spcBef>
                <a:spcPts val="0"/>
              </a:spcBef>
              <a:spcAft>
                <a:spcPts val="0"/>
              </a:spcAft>
              <a:buNone/>
              <a:defRPr sz="900">
                <a:solidFill>
                  <a:srgbClr val="7F7F7F"/>
                </a:solidFill>
                <a:latin typeface="Arial"/>
                <a:ea typeface="Arial"/>
                <a:cs typeface="Arial"/>
                <a:sym typeface="Arial"/>
              </a:defRPr>
            </a:lvl2pPr>
            <a:lvl3pPr marL="0" marR="0" lvl="2" indent="0" algn="r" rtl="0">
              <a:spcBef>
                <a:spcPts val="0"/>
              </a:spcBef>
              <a:spcAft>
                <a:spcPts val="0"/>
              </a:spcAft>
              <a:buNone/>
              <a:defRPr sz="900">
                <a:solidFill>
                  <a:srgbClr val="7F7F7F"/>
                </a:solidFill>
                <a:latin typeface="Arial"/>
                <a:ea typeface="Arial"/>
                <a:cs typeface="Arial"/>
                <a:sym typeface="Arial"/>
              </a:defRPr>
            </a:lvl3pPr>
            <a:lvl4pPr marL="0" marR="0" lvl="3" indent="0" algn="r" rtl="0">
              <a:spcBef>
                <a:spcPts val="0"/>
              </a:spcBef>
              <a:spcAft>
                <a:spcPts val="0"/>
              </a:spcAft>
              <a:buNone/>
              <a:defRPr sz="900">
                <a:solidFill>
                  <a:srgbClr val="7F7F7F"/>
                </a:solidFill>
                <a:latin typeface="Arial"/>
                <a:ea typeface="Arial"/>
                <a:cs typeface="Arial"/>
                <a:sym typeface="Arial"/>
              </a:defRPr>
            </a:lvl4pPr>
            <a:lvl5pPr marL="0" marR="0" lvl="4" indent="0" algn="r" rtl="0">
              <a:spcBef>
                <a:spcPts val="0"/>
              </a:spcBef>
              <a:spcAft>
                <a:spcPts val="0"/>
              </a:spcAft>
              <a:buNone/>
              <a:defRPr sz="900">
                <a:solidFill>
                  <a:srgbClr val="7F7F7F"/>
                </a:solidFill>
                <a:latin typeface="Arial"/>
                <a:ea typeface="Arial"/>
                <a:cs typeface="Arial"/>
                <a:sym typeface="Arial"/>
              </a:defRPr>
            </a:lvl5pPr>
            <a:lvl6pPr marL="0" marR="0" lvl="5" indent="0" algn="r" rtl="0">
              <a:spcBef>
                <a:spcPts val="0"/>
              </a:spcBef>
              <a:spcAft>
                <a:spcPts val="0"/>
              </a:spcAft>
              <a:buNone/>
              <a:defRPr sz="900">
                <a:solidFill>
                  <a:srgbClr val="7F7F7F"/>
                </a:solidFill>
                <a:latin typeface="Arial"/>
                <a:ea typeface="Arial"/>
                <a:cs typeface="Arial"/>
                <a:sym typeface="Arial"/>
              </a:defRPr>
            </a:lvl6pPr>
            <a:lvl7pPr marL="0" marR="0" lvl="6" indent="0" algn="r" rtl="0">
              <a:spcBef>
                <a:spcPts val="0"/>
              </a:spcBef>
              <a:spcAft>
                <a:spcPts val="0"/>
              </a:spcAft>
              <a:buNone/>
              <a:defRPr sz="900">
                <a:solidFill>
                  <a:srgbClr val="7F7F7F"/>
                </a:solidFill>
                <a:latin typeface="Arial"/>
                <a:ea typeface="Arial"/>
                <a:cs typeface="Arial"/>
                <a:sym typeface="Arial"/>
              </a:defRPr>
            </a:lvl7pPr>
            <a:lvl8pPr marL="0" marR="0" lvl="7" indent="0" algn="r" rtl="0">
              <a:spcBef>
                <a:spcPts val="0"/>
              </a:spcBef>
              <a:spcAft>
                <a:spcPts val="0"/>
              </a:spcAft>
              <a:buNone/>
              <a:defRPr sz="900">
                <a:solidFill>
                  <a:srgbClr val="7F7F7F"/>
                </a:solidFill>
                <a:latin typeface="Arial"/>
                <a:ea typeface="Arial"/>
                <a:cs typeface="Arial"/>
                <a:sym typeface="Arial"/>
              </a:defRPr>
            </a:lvl8pPr>
            <a:lvl9pPr marL="0" marR="0" lvl="8" indent="0" algn="r" rtl="0">
              <a:spcBef>
                <a:spcPts val="0"/>
              </a:spcBef>
              <a:spcAft>
                <a:spcPts val="0"/>
              </a:spcAft>
              <a:buNone/>
              <a:defRPr sz="900">
                <a:solidFill>
                  <a:srgbClr val="7F7F7F"/>
                </a:solidFill>
                <a:latin typeface="Arial"/>
                <a:ea typeface="Arial"/>
                <a:cs typeface="Arial"/>
                <a:sym typeface="Arial"/>
              </a:defRPr>
            </a:lvl9pPr>
          </a:lstStyle>
          <a:p>
            <a:pPr marL="0" lvl="0" indent="0" algn="r" rtl="0">
              <a:spcBef>
                <a:spcPts val="0"/>
              </a:spcBef>
              <a:spcAft>
                <a:spcPts val="0"/>
              </a:spcAft>
              <a:buNone/>
            </a:pPr>
            <a:r>
              <a:rPr lang="en-US"/>
              <a:t>American Rescue Plan Act Overview: Lee County  |  </a:t>
            </a:r>
            <a:fld id="{00000000-1234-1234-1234-123412341234}" type="slidenum">
              <a:rPr lang="en-US"/>
              <a:t>‹#›</a:t>
            </a:fld>
            <a:endParaRPr/>
          </a:p>
        </p:txBody>
      </p:sp>
      <p:sp>
        <p:nvSpPr>
          <p:cNvPr id="91" name="Google Shape;91;p28"/>
          <p:cNvSpPr txBox="1">
            <a:spLocks noGrp="1"/>
          </p:cNvSpPr>
          <p:nvPr>
            <p:ph type="body" idx="1"/>
          </p:nvPr>
        </p:nvSpPr>
        <p:spPr>
          <a:xfrm>
            <a:off x="406400" y="1095983"/>
            <a:ext cx="11369040" cy="2919426"/>
          </a:xfrm>
          <a:prstGeom prst="rect">
            <a:avLst/>
          </a:prstGeom>
          <a:noFill/>
          <a:ln>
            <a:noFill/>
          </a:ln>
        </p:spPr>
        <p:txBody>
          <a:bodyPr spcFirstLastPara="1" wrap="square" lIns="0" tIns="45700" rIns="0" bIns="45700" anchor="t" anchorCtr="0">
            <a:noAutofit/>
          </a:bodyPr>
          <a:lstStyle>
            <a:lvl1pPr marL="457200" marR="0" lvl="0"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30200" algn="l" rtl="0">
              <a:lnSpc>
                <a:spcPct val="130000"/>
              </a:lnSpc>
              <a:spcBef>
                <a:spcPts val="30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endParaRPr/>
          </a:p>
        </p:txBody>
      </p:sp>
      <p:pic>
        <p:nvPicPr>
          <p:cNvPr id="92" name="Google Shape;92;p28"/>
          <p:cNvPicPr preferRelativeResize="0"/>
          <p:nvPr/>
        </p:nvPicPr>
        <p:blipFill rotWithShape="1">
          <a:blip r:embed="rId3">
            <a:alphaModFix/>
          </a:blip>
          <a:srcRect/>
          <a:stretch/>
        </p:blipFill>
        <p:spPr>
          <a:xfrm>
            <a:off x="311094" y="6296560"/>
            <a:ext cx="1293511" cy="267623"/>
          </a:xfrm>
          <a:prstGeom prst="rect">
            <a:avLst/>
          </a:prstGeom>
          <a:noFill/>
          <a:ln>
            <a:noFill/>
          </a:ln>
        </p:spPr>
      </p:pic>
      <p:sp>
        <p:nvSpPr>
          <p:cNvPr id="93" name="Google Shape;93;p28"/>
          <p:cNvSpPr/>
          <p:nvPr/>
        </p:nvSpPr>
        <p:spPr>
          <a:xfrm>
            <a:off x="0" y="6682312"/>
            <a:ext cx="12192000" cy="175688"/>
          </a:xfrm>
          <a:prstGeom prst="rect">
            <a:avLst/>
          </a:prstGeom>
          <a:solidFill>
            <a:srgbClr val="E318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4" name="Google Shape;94;p28"/>
          <p:cNvSpPr txBox="1"/>
          <p:nvPr/>
        </p:nvSpPr>
        <p:spPr>
          <a:xfrm>
            <a:off x="1735251" y="6354951"/>
            <a:ext cx="20858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700"/>
              <a:buFont typeface="Arial"/>
              <a:buNone/>
            </a:pPr>
            <a:r>
              <a:rPr lang="en-US" sz="700" b="0" i="0" u="none" strike="noStrike" cap="none">
                <a:solidFill>
                  <a:srgbClr val="7F7F7F"/>
                </a:solidFill>
                <a:latin typeface="Arial"/>
                <a:ea typeface="Arial"/>
                <a:cs typeface="Arial"/>
                <a:sym typeface="Arial"/>
              </a:rPr>
              <a:t>www.hagertyconsulting.com</a:t>
            </a:r>
            <a:endParaRPr sz="500" b="0" i="0" u="none" strike="noStrike" cap="none">
              <a:solidFill>
                <a:srgbClr val="7F7F7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info.gov/content/pkg/FR-2021-05-17/pdf/2021-10283.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grants.gov/learn-grants/grant-policies/omb-uniform-guidance-2014.html" TargetMode="External"/><Relationship Id="rId5" Type="http://schemas.openxmlformats.org/officeDocument/2006/relationships/hyperlink" Target="https://home.treasury.gov/system/files/136/SLFRF-Compliance-and-Reporting-Guidance.pdf" TargetMode="External"/><Relationship Id="rId4" Type="http://schemas.openxmlformats.org/officeDocument/2006/relationships/hyperlink" Target="https://home.treasury.gov/system/files/136/SLFRPFAQ.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home.treasury.gov/system/files/136/SLFRF-Compliance-and-Reporting-Guidance.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0.png"/><Relationship Id="rId7"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
          <p:cNvPicPr preferRelativeResize="0"/>
          <p:nvPr/>
        </p:nvPicPr>
        <p:blipFill rotWithShape="1">
          <a:blip r:embed="rId3">
            <a:alphaModFix/>
          </a:blip>
          <a:srcRect/>
          <a:stretch/>
        </p:blipFill>
        <p:spPr>
          <a:xfrm>
            <a:off x="8291207" y="5335599"/>
            <a:ext cx="2800982" cy="526097"/>
          </a:xfrm>
          <a:prstGeom prst="rect">
            <a:avLst/>
          </a:prstGeom>
          <a:noFill/>
          <a:ln>
            <a:noFill/>
          </a:ln>
        </p:spPr>
      </p:pic>
      <p:sp>
        <p:nvSpPr>
          <p:cNvPr id="120" name="Google Shape;120;p1"/>
          <p:cNvSpPr txBox="1">
            <a:spLocks noGrp="1"/>
          </p:cNvSpPr>
          <p:nvPr>
            <p:ph type="title"/>
          </p:nvPr>
        </p:nvSpPr>
        <p:spPr>
          <a:xfrm>
            <a:off x="785097" y="1957137"/>
            <a:ext cx="10307092" cy="1728538"/>
          </a:xfrm>
          <a:prstGeom prst="rect">
            <a:avLst/>
          </a:prstGeom>
          <a:noFill/>
          <a:ln>
            <a:noFill/>
          </a:ln>
        </p:spPr>
        <p:txBody>
          <a:bodyPr spcFirstLastPara="1" wrap="square" lIns="0" tIns="45700" rIns="0" bIns="45700" anchor="b" anchorCtr="0">
            <a:noAutofit/>
          </a:bodyPr>
          <a:lstStyle/>
          <a:p>
            <a:pPr marL="0" lvl="0" indent="0" algn="l" rtl="0">
              <a:spcBef>
                <a:spcPts val="0"/>
              </a:spcBef>
              <a:spcAft>
                <a:spcPts val="0"/>
              </a:spcAft>
              <a:buNone/>
            </a:pPr>
            <a:r>
              <a:rPr lang="en-US" sz="4000" b="1">
                <a:solidFill>
                  <a:schemeClr val="lt1"/>
                </a:solidFill>
                <a:latin typeface="Arial"/>
                <a:ea typeface="Arial"/>
                <a:cs typeface="Arial"/>
                <a:sym typeface="Arial"/>
              </a:rPr>
              <a:t>American Rescue Plan Funding: </a:t>
            </a:r>
            <a:br>
              <a:rPr lang="en-US" sz="4000" b="1">
                <a:solidFill>
                  <a:schemeClr val="lt1"/>
                </a:solidFill>
                <a:latin typeface="Arial"/>
                <a:ea typeface="Arial"/>
                <a:cs typeface="Arial"/>
                <a:sym typeface="Arial"/>
              </a:rPr>
            </a:br>
            <a:r>
              <a:rPr lang="en-US" sz="4000" b="1">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Building </a:t>
            </a:r>
            <a:r>
              <a:rPr lang="en-US" sz="4000" b="1">
                <a:solidFill>
                  <a:schemeClr val="lt1"/>
                </a:solidFill>
                <a:latin typeface="Arial"/>
                <a:ea typeface="Arial"/>
                <a:cs typeface="Arial"/>
                <a:sym typeface="Arial"/>
              </a:rPr>
              <a:t>a Compliance Framework</a:t>
            </a:r>
            <a:endParaRPr/>
          </a:p>
        </p:txBody>
      </p:sp>
      <p:sp>
        <p:nvSpPr>
          <p:cNvPr id="121" name="Google Shape;121;p1"/>
          <p:cNvSpPr txBox="1">
            <a:spLocks noGrp="1"/>
          </p:cNvSpPr>
          <p:nvPr>
            <p:ph type="body" idx="2"/>
          </p:nvPr>
        </p:nvSpPr>
        <p:spPr>
          <a:xfrm>
            <a:off x="785096" y="5300589"/>
            <a:ext cx="4516500" cy="596100"/>
          </a:xfrm>
          <a:prstGeom prst="rect">
            <a:avLst/>
          </a:prstGeom>
          <a:noFill/>
          <a:ln>
            <a:noFill/>
          </a:ln>
        </p:spPr>
        <p:txBody>
          <a:bodyPr spcFirstLastPara="1" wrap="square" lIns="0" tIns="45700" rIns="0" bIns="45700" anchor="ctr" anchorCtr="0">
            <a:noAutofit/>
          </a:bodyPr>
          <a:lstStyle/>
          <a:p>
            <a:pPr marL="6350" lvl="0" indent="-6350" algn="l" rtl="0">
              <a:spcBef>
                <a:spcPts val="0"/>
              </a:spcBef>
              <a:spcAft>
                <a:spcPts val="0"/>
              </a:spcAft>
              <a:buClr>
                <a:schemeClr val="lt1"/>
              </a:buClr>
              <a:buSzPts val="1190"/>
              <a:buNone/>
            </a:pPr>
            <a:r>
              <a:rPr lang="en-US" sz="1400">
                <a:solidFill>
                  <a:schemeClr val="lt1"/>
                </a:solidFill>
                <a:latin typeface="Arial"/>
                <a:ea typeface="Arial"/>
                <a:cs typeface="Arial"/>
                <a:sym typeface="Arial"/>
              </a:rPr>
              <a:t>November 5, 2021</a:t>
            </a:r>
            <a:endParaRPr/>
          </a:p>
        </p:txBody>
      </p:sp>
      <p:sp>
        <p:nvSpPr>
          <p:cNvPr id="122" name="Google Shape;122;p1"/>
          <p:cNvSpPr txBox="1">
            <a:spLocks noGrp="1"/>
          </p:cNvSpPr>
          <p:nvPr>
            <p:ph type="body" idx="1"/>
          </p:nvPr>
        </p:nvSpPr>
        <p:spPr>
          <a:xfrm>
            <a:off x="785096" y="3955916"/>
            <a:ext cx="10307093" cy="526097"/>
          </a:xfrm>
          <a:prstGeom prst="rect">
            <a:avLst/>
          </a:prstGeom>
          <a:noFill/>
          <a:ln>
            <a:noFill/>
          </a:ln>
        </p:spPr>
        <p:txBody>
          <a:bodyPr spcFirstLastPara="1" wrap="square" lIns="0" tIns="45700" rIns="0" bIns="45700" anchor="t" anchorCtr="0">
            <a:noAutofit/>
          </a:bodyPr>
          <a:lstStyle/>
          <a:p>
            <a:pPr marL="6350" lvl="0" indent="-6350" algn="l" rtl="0">
              <a:spcBef>
                <a:spcPts val="0"/>
              </a:spcBef>
              <a:spcAft>
                <a:spcPts val="0"/>
              </a:spcAft>
              <a:buClr>
                <a:schemeClr val="lt1"/>
              </a:buClr>
              <a:buSzPts val="2040"/>
              <a:buNone/>
            </a:pPr>
            <a:r>
              <a:rPr lang="en-US" sz="2400">
                <a:solidFill>
                  <a:schemeClr val="lt1"/>
                </a:solidFill>
                <a:latin typeface="Arial"/>
                <a:ea typeface="Arial"/>
                <a:cs typeface="Arial"/>
                <a:sym typeface="Arial"/>
              </a:rPr>
              <a:t>Florida Association of Public Procurement Officials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0"/>
          <p:cNvSpPr txBox="1"/>
          <p:nvPr/>
        </p:nvSpPr>
        <p:spPr>
          <a:xfrm>
            <a:off x="411460" y="904278"/>
            <a:ext cx="11165700" cy="4555800"/>
          </a:xfrm>
          <a:prstGeom prst="rect">
            <a:avLst/>
          </a:prstGeom>
          <a:noFill/>
          <a:ln>
            <a:noFill/>
          </a:ln>
        </p:spPr>
        <p:txBody>
          <a:bodyPr spcFirstLastPara="1" wrap="square" lIns="0" tIns="45700" rIns="0" bIns="45700" anchor="t" anchorCtr="0">
            <a:noAutofit/>
          </a:bodyPr>
          <a:lstStyle/>
          <a:p>
            <a:pPr marL="0" marR="0" lvl="0" indent="0" algn="l" rtl="0">
              <a:lnSpc>
                <a:spcPct val="130000"/>
              </a:lnSpc>
              <a:spcBef>
                <a:spcPts val="0"/>
              </a:spcBef>
              <a:spcAft>
                <a:spcPts val="0"/>
              </a:spcAft>
              <a:buClr>
                <a:srgbClr val="595959"/>
              </a:buClr>
              <a:buSzPts val="1400"/>
              <a:buFont typeface="Arial"/>
              <a:buNone/>
            </a:pPr>
            <a:r>
              <a:rPr lang="en-US" sz="1600" b="0" i="0" dirty="0">
                <a:solidFill>
                  <a:srgbClr val="595959"/>
                </a:solidFill>
                <a:latin typeface="Arial"/>
                <a:ea typeface="Arial"/>
                <a:cs typeface="Arial"/>
                <a:sym typeface="Arial"/>
              </a:rPr>
              <a:t>Implementing SLFRF programs requires both compliance with the federal Uniform Guidance and specific programmatic guidance issued by the U.S. Treasury, including: </a:t>
            </a:r>
            <a:endParaRPr sz="1600" b="0" i="0" dirty="0">
              <a:solidFill>
                <a:srgbClr val="595959"/>
              </a:solidFill>
              <a:latin typeface="Arial"/>
              <a:ea typeface="Arial"/>
              <a:cs typeface="Arial"/>
              <a:sym typeface="Arial"/>
            </a:endParaRPr>
          </a:p>
          <a:p>
            <a:pPr marL="233362" marR="0" lvl="0" indent="-246062" algn="l" rtl="0">
              <a:lnSpc>
                <a:spcPct val="130000"/>
              </a:lnSpc>
              <a:spcBef>
                <a:spcPts val="600"/>
              </a:spcBef>
              <a:spcAft>
                <a:spcPts val="0"/>
              </a:spcAft>
              <a:buClr>
                <a:srgbClr val="595959"/>
              </a:buClr>
              <a:buSzPts val="1600"/>
              <a:buFont typeface="Arial"/>
              <a:buChar char="•"/>
            </a:pPr>
            <a:r>
              <a:rPr lang="en-US" sz="1600" b="1" i="0" u="sng" dirty="0">
                <a:solidFill>
                  <a:srgbClr val="E31836"/>
                </a:solidFill>
                <a:uFill>
                  <a:noFill/>
                </a:uFill>
                <a:hlinkClick r:id="rId3">
                  <a:extLst>
                    <a:ext uri="{A12FA001-AC4F-418D-AE19-62706E023703}">
                      <ahyp:hlinkClr xmlns:ahyp="http://schemas.microsoft.com/office/drawing/2018/hyperlinkcolor" val="tx"/>
                    </a:ext>
                  </a:extLst>
                </a:hlinkClick>
              </a:rPr>
              <a:t>H.R.1319 - American Rescue Plan Act of 2021</a:t>
            </a:r>
          </a:p>
          <a:p>
            <a:pPr marL="233362" marR="0" lvl="0" indent="-246062" algn="l" rtl="0">
              <a:lnSpc>
                <a:spcPct val="130000"/>
              </a:lnSpc>
              <a:spcBef>
                <a:spcPts val="600"/>
              </a:spcBef>
              <a:spcAft>
                <a:spcPts val="0"/>
              </a:spcAft>
              <a:buClr>
                <a:srgbClr val="595959"/>
              </a:buClr>
              <a:buSzPts val="1600"/>
              <a:buFont typeface="Arial"/>
              <a:buChar char="•"/>
            </a:pPr>
            <a:r>
              <a:rPr lang="en-US" sz="1600" b="1" i="0" u="sng" dirty="0">
                <a:solidFill>
                  <a:srgbClr val="E31836"/>
                </a:solidFill>
                <a:uFill>
                  <a:noFill/>
                </a:uFill>
                <a:hlinkClick r:id="rId3">
                  <a:extLst>
                    <a:ext uri="{A12FA001-AC4F-418D-AE19-62706E023703}">
                      <ahyp:hlinkClr xmlns:ahyp="http://schemas.microsoft.com/office/drawing/2018/hyperlinkcolor" val="tx"/>
                    </a:ext>
                  </a:extLst>
                </a:hlinkClick>
              </a:rPr>
              <a:t>The Interim Final Rule</a:t>
            </a:r>
            <a:r>
              <a:rPr lang="en-US" sz="1600" b="0" i="0" u="sng" dirty="0">
                <a:solidFill>
                  <a:srgbClr val="E31836"/>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1600" b="0" i="0" dirty="0">
                <a:solidFill>
                  <a:srgbClr val="595959"/>
                </a:solidFill>
                <a:latin typeface="Arial"/>
                <a:ea typeface="Arial"/>
                <a:cs typeface="Arial"/>
                <a:sym typeface="Arial"/>
              </a:rPr>
              <a:t>(to be published to the Federal Register in coming months)</a:t>
            </a:r>
            <a:endParaRPr sz="1600" dirty="0">
              <a:solidFill>
                <a:srgbClr val="595959"/>
              </a:solidFill>
            </a:endParaRPr>
          </a:p>
          <a:p>
            <a:pPr marL="233362" marR="0" lvl="0" indent="-246062" algn="l" rtl="0">
              <a:lnSpc>
                <a:spcPct val="130000"/>
              </a:lnSpc>
              <a:spcBef>
                <a:spcPts val="600"/>
              </a:spcBef>
              <a:spcAft>
                <a:spcPts val="0"/>
              </a:spcAft>
              <a:buClr>
                <a:srgbClr val="595959"/>
              </a:buClr>
              <a:buSzPts val="1600"/>
              <a:buChar char="•"/>
            </a:pPr>
            <a:r>
              <a:rPr lang="en-US" sz="1600" b="1" i="0" dirty="0">
                <a:solidFill>
                  <a:srgbClr val="E31836"/>
                </a:solidFill>
                <a:uFill>
                  <a:noFill/>
                </a:uFill>
                <a:hlinkClick r:id="rId4">
                  <a:extLst>
                    <a:ext uri="{A12FA001-AC4F-418D-AE19-62706E023703}">
                      <ahyp:hlinkClr xmlns:ahyp="http://schemas.microsoft.com/office/drawing/2018/hyperlinkcolor" val="tx"/>
                    </a:ext>
                  </a:extLst>
                </a:hlinkClick>
              </a:rPr>
              <a:t>Frequently Asked Questions</a:t>
            </a:r>
            <a:r>
              <a:rPr lang="en-US" sz="1600" b="1" i="0" dirty="0">
                <a:solidFill>
                  <a:srgbClr val="595959"/>
                </a:solidFill>
                <a:uFill>
                  <a:noFill/>
                </a:uFill>
                <a:hlinkClick r:id="rId4">
                  <a:extLst>
                    <a:ext uri="{A12FA001-AC4F-418D-AE19-62706E023703}">
                      <ahyp:hlinkClr xmlns:ahyp="http://schemas.microsoft.com/office/drawing/2018/hyperlinkcolor" val="tx"/>
                    </a:ext>
                  </a:extLst>
                </a:hlinkClick>
              </a:rPr>
              <a:t> </a:t>
            </a:r>
            <a:endParaRPr sz="1600" b="1" i="0" dirty="0">
              <a:solidFill>
                <a:srgbClr val="595959"/>
              </a:solidFill>
            </a:endParaRPr>
          </a:p>
          <a:p>
            <a:pPr marL="233363" marR="0" lvl="0" indent="-246063" algn="l" rtl="0">
              <a:lnSpc>
                <a:spcPct val="130000"/>
              </a:lnSpc>
              <a:spcBef>
                <a:spcPts val="600"/>
              </a:spcBef>
              <a:spcAft>
                <a:spcPts val="0"/>
              </a:spcAft>
              <a:buClr>
                <a:srgbClr val="595959"/>
              </a:buClr>
              <a:buSzPts val="1600"/>
              <a:buChar char="•"/>
            </a:pPr>
            <a:r>
              <a:rPr lang="en-US" sz="1600" b="1" i="0" dirty="0">
                <a:solidFill>
                  <a:srgbClr val="E31836"/>
                </a:solidFill>
                <a:uFill>
                  <a:noFill/>
                </a:uFill>
                <a:hlinkClick r:id="rId5">
                  <a:extLst>
                    <a:ext uri="{A12FA001-AC4F-418D-AE19-62706E023703}">
                      <ahyp:hlinkClr xmlns:ahyp="http://schemas.microsoft.com/office/drawing/2018/hyperlinkcolor" val="tx"/>
                    </a:ext>
                  </a:extLst>
                </a:hlinkClick>
              </a:rPr>
              <a:t>SLFRF Reporting and Compliance </a:t>
            </a:r>
            <a:endParaRPr sz="1600" b="1" i="0" dirty="0">
              <a:solidFill>
                <a:srgbClr val="E31836"/>
              </a:solidFill>
            </a:endParaRPr>
          </a:p>
          <a:p>
            <a:pPr marL="233363" marR="0" lvl="0" indent="-246063" algn="l" rtl="0">
              <a:lnSpc>
                <a:spcPct val="130000"/>
              </a:lnSpc>
              <a:spcBef>
                <a:spcPts val="600"/>
              </a:spcBef>
              <a:spcAft>
                <a:spcPts val="0"/>
              </a:spcAft>
              <a:buClr>
                <a:srgbClr val="595959"/>
              </a:buClr>
              <a:buSzPts val="1600"/>
              <a:buFont typeface="Arial"/>
              <a:buChar char="•"/>
            </a:pPr>
            <a:r>
              <a:rPr lang="en-US" sz="1600" b="1" i="0" dirty="0">
                <a:solidFill>
                  <a:srgbClr val="E31836"/>
                </a:solidFill>
                <a:uFill>
                  <a:noFill/>
                </a:uFill>
                <a:hlinkClick r:id="rId6">
                  <a:extLst>
                    <a:ext uri="{A12FA001-AC4F-418D-AE19-62706E023703}">
                      <ahyp:hlinkClr xmlns:ahyp="http://schemas.microsoft.com/office/drawing/2018/hyperlinkcolor" val="tx"/>
                    </a:ext>
                  </a:extLst>
                </a:hlinkClick>
              </a:rPr>
              <a:t>Uniform Guidance</a:t>
            </a:r>
            <a:r>
              <a:rPr lang="en-US" sz="1600" b="0" i="0" dirty="0">
                <a:solidFill>
                  <a:srgbClr val="595959"/>
                </a:solidFill>
                <a:latin typeface="Arial"/>
                <a:ea typeface="Arial"/>
                <a:cs typeface="Arial"/>
                <a:sym typeface="Arial"/>
              </a:rPr>
              <a:t> (government-wide framework for grants management)</a:t>
            </a:r>
            <a:endParaRPr sz="1600" dirty="0">
              <a:solidFill>
                <a:srgbClr val="595959"/>
              </a:solidFill>
            </a:endParaRPr>
          </a:p>
          <a:p>
            <a:pPr marL="687388" marR="0" lvl="1" indent="-242887" algn="l" rtl="0">
              <a:lnSpc>
                <a:spcPct val="130000"/>
              </a:lnSpc>
              <a:spcBef>
                <a:spcPts val="600"/>
              </a:spcBef>
              <a:spcAft>
                <a:spcPts val="0"/>
              </a:spcAft>
              <a:buClr>
                <a:srgbClr val="595959"/>
              </a:buClr>
              <a:buSzPts val="1600"/>
              <a:buFont typeface="Arial"/>
              <a:buChar char="•"/>
            </a:pPr>
            <a:r>
              <a:rPr lang="en-US" sz="1600" b="0" i="0" u="none" strike="noStrike" cap="none" dirty="0">
                <a:solidFill>
                  <a:srgbClr val="595959"/>
                </a:solidFill>
                <a:latin typeface="Arial"/>
                <a:ea typeface="Arial"/>
                <a:cs typeface="Arial"/>
                <a:sym typeface="Arial"/>
              </a:rPr>
              <a:t>Subpart B, General Provisions</a:t>
            </a:r>
            <a:endParaRPr sz="1600" dirty="0">
              <a:solidFill>
                <a:srgbClr val="595959"/>
              </a:solidFill>
            </a:endParaRPr>
          </a:p>
          <a:p>
            <a:pPr marL="687388" marR="0" lvl="1" indent="-242887" algn="l" rtl="0">
              <a:lnSpc>
                <a:spcPct val="130000"/>
              </a:lnSpc>
              <a:spcBef>
                <a:spcPts val="600"/>
              </a:spcBef>
              <a:spcAft>
                <a:spcPts val="0"/>
              </a:spcAft>
              <a:buClr>
                <a:srgbClr val="595959"/>
              </a:buClr>
              <a:buSzPts val="1600"/>
              <a:buFont typeface="Arial"/>
              <a:buChar char="•"/>
            </a:pPr>
            <a:r>
              <a:rPr lang="en-US" sz="1600" b="0" i="0" u="none" strike="noStrike" cap="none" dirty="0">
                <a:solidFill>
                  <a:srgbClr val="595959"/>
                </a:solidFill>
                <a:latin typeface="Arial"/>
                <a:ea typeface="Arial"/>
                <a:cs typeface="Arial"/>
                <a:sym typeface="Arial"/>
              </a:rPr>
              <a:t>Subpart C, Pre-Federal Award Requirements and Contents of Federal Awards</a:t>
            </a:r>
            <a:endParaRPr sz="1600" dirty="0">
              <a:solidFill>
                <a:srgbClr val="595959"/>
              </a:solidFill>
            </a:endParaRPr>
          </a:p>
          <a:p>
            <a:pPr marL="687388" marR="0" lvl="1" indent="-242887" algn="l" rtl="0">
              <a:lnSpc>
                <a:spcPct val="130000"/>
              </a:lnSpc>
              <a:spcBef>
                <a:spcPts val="600"/>
              </a:spcBef>
              <a:spcAft>
                <a:spcPts val="0"/>
              </a:spcAft>
              <a:buClr>
                <a:srgbClr val="595959"/>
              </a:buClr>
              <a:buSzPts val="1600"/>
              <a:buFont typeface="Arial"/>
              <a:buChar char="•"/>
            </a:pPr>
            <a:r>
              <a:rPr lang="en-US" sz="1600" b="0" i="0" u="none" strike="noStrike" cap="none" dirty="0">
                <a:solidFill>
                  <a:srgbClr val="595959"/>
                </a:solidFill>
                <a:latin typeface="Arial"/>
                <a:ea typeface="Arial"/>
                <a:cs typeface="Arial"/>
                <a:sym typeface="Arial"/>
              </a:rPr>
              <a:t>Subpart D, Post Federal Award Requirements</a:t>
            </a:r>
            <a:endParaRPr sz="1600" dirty="0">
              <a:solidFill>
                <a:srgbClr val="595959"/>
              </a:solidFill>
            </a:endParaRPr>
          </a:p>
          <a:p>
            <a:pPr marL="687388" marR="0" lvl="1" indent="-242887" algn="l" rtl="0">
              <a:lnSpc>
                <a:spcPct val="130000"/>
              </a:lnSpc>
              <a:spcBef>
                <a:spcPts val="600"/>
              </a:spcBef>
              <a:spcAft>
                <a:spcPts val="0"/>
              </a:spcAft>
              <a:buClr>
                <a:srgbClr val="595959"/>
              </a:buClr>
              <a:buSzPts val="1600"/>
              <a:buFont typeface="Arial"/>
              <a:buChar char="•"/>
            </a:pPr>
            <a:r>
              <a:rPr lang="en-US" sz="1600" b="0" i="0" u="none" strike="noStrike" cap="none" dirty="0">
                <a:solidFill>
                  <a:srgbClr val="595959"/>
                </a:solidFill>
                <a:latin typeface="Arial"/>
                <a:ea typeface="Arial"/>
                <a:cs typeface="Arial"/>
                <a:sym typeface="Arial"/>
              </a:rPr>
              <a:t>Subpart E, Cost Principles</a:t>
            </a:r>
            <a:endParaRPr sz="1600" dirty="0">
              <a:solidFill>
                <a:srgbClr val="595959"/>
              </a:solidFill>
            </a:endParaRPr>
          </a:p>
          <a:p>
            <a:pPr marL="687388" marR="0" lvl="1" indent="-242887" algn="l" rtl="0">
              <a:lnSpc>
                <a:spcPct val="130000"/>
              </a:lnSpc>
              <a:spcBef>
                <a:spcPts val="600"/>
              </a:spcBef>
              <a:spcAft>
                <a:spcPts val="0"/>
              </a:spcAft>
              <a:buClr>
                <a:srgbClr val="595959"/>
              </a:buClr>
              <a:buSzPts val="1600"/>
              <a:buFont typeface="Arial"/>
              <a:buChar char="•"/>
            </a:pPr>
            <a:r>
              <a:rPr lang="en-US" sz="1600" b="0" i="0" u="none" strike="noStrike" cap="none" dirty="0">
                <a:solidFill>
                  <a:srgbClr val="595959"/>
                </a:solidFill>
                <a:latin typeface="Arial"/>
                <a:ea typeface="Arial"/>
                <a:cs typeface="Arial"/>
                <a:sym typeface="Arial"/>
              </a:rPr>
              <a:t>Subpart F, Audit Requirements</a:t>
            </a:r>
            <a:endParaRPr sz="1600" dirty="0">
              <a:solidFill>
                <a:srgbClr val="595959"/>
              </a:solidFill>
            </a:endParaRPr>
          </a:p>
          <a:p>
            <a:pPr marL="687388" marR="0" lvl="1" indent="-242887" algn="l" rtl="0">
              <a:lnSpc>
                <a:spcPct val="130000"/>
              </a:lnSpc>
              <a:spcBef>
                <a:spcPts val="600"/>
              </a:spcBef>
              <a:spcAft>
                <a:spcPts val="0"/>
              </a:spcAft>
              <a:buClr>
                <a:srgbClr val="595959"/>
              </a:buClr>
              <a:buSzPts val="1600"/>
              <a:buFont typeface="Arial"/>
              <a:buChar char="•"/>
            </a:pPr>
            <a:r>
              <a:rPr lang="en-US" sz="1600" b="0" i="0" u="none" strike="noStrike" cap="none" dirty="0">
                <a:solidFill>
                  <a:srgbClr val="595959"/>
                </a:solidFill>
                <a:latin typeface="Arial"/>
                <a:ea typeface="Arial"/>
                <a:cs typeface="Arial"/>
                <a:sym typeface="Arial"/>
              </a:rPr>
              <a:t>Additional applicable 2 CFR Part 200 requirements </a:t>
            </a:r>
            <a:endParaRPr sz="1600" dirty="0">
              <a:solidFill>
                <a:srgbClr val="595959"/>
              </a:solidFill>
            </a:endParaRPr>
          </a:p>
          <a:p>
            <a:pPr marL="687388" marR="0" lvl="1" indent="-153987" algn="l" rtl="0">
              <a:lnSpc>
                <a:spcPct val="100000"/>
              </a:lnSpc>
              <a:spcBef>
                <a:spcPts val="300"/>
              </a:spcBef>
              <a:spcAft>
                <a:spcPts val="0"/>
              </a:spcAft>
              <a:buClr>
                <a:srgbClr val="595959"/>
              </a:buClr>
              <a:buSzPts val="1200"/>
              <a:buFont typeface="Arial"/>
              <a:buNone/>
            </a:pPr>
            <a:endParaRPr sz="1600" b="0" i="0" u="none" strike="noStrike" cap="none" dirty="0">
              <a:solidFill>
                <a:srgbClr val="595959"/>
              </a:solidFill>
              <a:latin typeface="Arial"/>
              <a:ea typeface="Arial"/>
              <a:cs typeface="Arial"/>
              <a:sym typeface="Arial"/>
            </a:endParaRPr>
          </a:p>
        </p:txBody>
      </p:sp>
      <p:sp>
        <p:nvSpPr>
          <p:cNvPr id="316" name="Google Shape;316;p10"/>
          <p:cNvSpPr txBox="1"/>
          <p:nvPr/>
        </p:nvSpPr>
        <p:spPr>
          <a:xfrm>
            <a:off x="4382347" y="6287383"/>
            <a:ext cx="7393095" cy="26762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  </a:t>
            </a:r>
            <a:fld id="{00000000-1234-1234-1234-123412341234}" type="slidenum">
              <a:rPr lang="en-US" sz="900">
                <a:solidFill>
                  <a:schemeClr val="lt2"/>
                </a:solidFill>
                <a:latin typeface="Arial"/>
                <a:ea typeface="Arial"/>
                <a:cs typeface="Arial"/>
                <a:sym typeface="Arial"/>
              </a:rPr>
              <a:t>10</a:t>
            </a:fld>
            <a:endParaRPr sz="900">
              <a:solidFill>
                <a:schemeClr val="lt2"/>
              </a:solidFill>
              <a:latin typeface="Arial"/>
              <a:ea typeface="Arial"/>
              <a:cs typeface="Arial"/>
              <a:sym typeface="Arial"/>
            </a:endParaRPr>
          </a:p>
        </p:txBody>
      </p:sp>
      <p:sp>
        <p:nvSpPr>
          <p:cNvPr id="317" name="Google Shape;317;p10"/>
          <p:cNvSpPr txBox="1">
            <a:spLocks noGrp="1"/>
          </p:cNvSpPr>
          <p:nvPr>
            <p:ph type="title"/>
          </p:nvPr>
        </p:nvSpPr>
        <p:spPr>
          <a:xfrm>
            <a:off x="411450" y="259491"/>
            <a:ext cx="11369100" cy="7653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Governing Guidance for SLFRF Implementation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1"/>
          <p:cNvSpPr txBox="1">
            <a:spLocks noGrp="1"/>
          </p:cNvSpPr>
          <p:nvPr>
            <p:ph type="title"/>
          </p:nvPr>
        </p:nvSpPr>
        <p:spPr>
          <a:xfrm>
            <a:off x="1697939" y="2272500"/>
            <a:ext cx="8796000" cy="2313000"/>
          </a:xfrm>
          <a:prstGeom prst="rect">
            <a:avLst/>
          </a:prstGeom>
          <a:noFill/>
          <a:ln>
            <a:noFill/>
          </a:ln>
        </p:spPr>
        <p:txBody>
          <a:bodyPr spcFirstLastPara="1" wrap="square" lIns="0" tIns="45700" rIns="0" bIns="45700" anchor="ctr" anchorCtr="0">
            <a:noAutofit/>
          </a:bodyPr>
          <a:lstStyle/>
          <a:p>
            <a:pPr marL="0" lvl="0" indent="0" algn="l" rtl="0">
              <a:lnSpc>
                <a:spcPct val="180000"/>
              </a:lnSpc>
              <a:spcBef>
                <a:spcPts val="0"/>
              </a:spcBef>
              <a:spcAft>
                <a:spcPts val="0"/>
              </a:spcAft>
              <a:buClr>
                <a:srgbClr val="E31836"/>
              </a:buClr>
              <a:buSzPts val="2100"/>
              <a:buFont typeface="Merriweather Sans"/>
              <a:buNone/>
            </a:pPr>
            <a:r>
              <a:rPr lang="en-US" sz="2800">
                <a:solidFill>
                  <a:srgbClr val="F2F2F2"/>
                </a:solidFill>
              </a:rPr>
              <a:t>American Rescue Plan Act Overview</a:t>
            </a:r>
            <a:br>
              <a:rPr lang="en-US" sz="2800">
                <a:solidFill>
                  <a:srgbClr val="F2F2F2"/>
                </a:solidFill>
              </a:rPr>
            </a:br>
            <a:r>
              <a:rPr lang="en-US" sz="2800" b="1">
                <a:solidFill>
                  <a:srgbClr val="F2F2F2"/>
                </a:solidFill>
              </a:rPr>
              <a:t>| Key Elements of 2 CFR Part 200</a:t>
            </a:r>
            <a:br>
              <a:rPr lang="en-US" sz="2800">
                <a:solidFill>
                  <a:srgbClr val="F2F2F2"/>
                </a:solidFill>
              </a:rPr>
            </a:br>
            <a:r>
              <a:rPr lang="en-US" sz="2800">
                <a:solidFill>
                  <a:srgbClr val="F2F2F2"/>
                </a:solidFill>
              </a:rPr>
              <a:t>Building a Compliance Framework</a:t>
            </a:r>
            <a:endParaRPr/>
          </a:p>
        </p:txBody>
      </p:sp>
      <p:sp>
        <p:nvSpPr>
          <p:cNvPr id="325" name="Google Shape;325;p11"/>
          <p:cNvSpPr txBox="1"/>
          <p:nvPr/>
        </p:nvSpPr>
        <p:spPr>
          <a:xfrm>
            <a:off x="4382347" y="6287383"/>
            <a:ext cx="7393095" cy="26762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a:t>
            </a:r>
            <a:r>
              <a:rPr lang="en-US" sz="900">
                <a:solidFill>
                  <a:srgbClr val="BFBFBF"/>
                </a:solidFill>
                <a:latin typeface="Arial"/>
                <a:ea typeface="Arial"/>
                <a:cs typeface="Arial"/>
                <a:sym typeface="Arial"/>
              </a:rPr>
              <a:t>|  </a:t>
            </a:r>
            <a:fld id="{00000000-1234-1234-1234-123412341234}" type="slidenum">
              <a:rPr lang="en-US" sz="900">
                <a:solidFill>
                  <a:srgbClr val="BFBFBF"/>
                </a:solidFill>
                <a:latin typeface="Arial"/>
                <a:ea typeface="Arial"/>
                <a:cs typeface="Arial"/>
                <a:sym typeface="Arial"/>
              </a:rPr>
              <a:t>11</a:t>
            </a:fld>
            <a:endParaRPr sz="900">
              <a:solidFill>
                <a:srgbClr val="BFBFBF"/>
              </a:solidFill>
              <a:latin typeface="Arial"/>
              <a:ea typeface="Arial"/>
              <a:cs typeface="Arial"/>
              <a:sym typeface="Arial"/>
            </a:endParaRPr>
          </a:p>
        </p:txBody>
      </p:sp>
      <p:pic>
        <p:nvPicPr>
          <p:cNvPr id="326" name="Google Shape;326;p11"/>
          <p:cNvPicPr preferRelativeResize="0"/>
          <p:nvPr/>
        </p:nvPicPr>
        <p:blipFill rotWithShape="1">
          <a:blip r:embed="rId3">
            <a:alphaModFix/>
          </a:blip>
          <a:srcRect/>
          <a:stretch/>
        </p:blipFill>
        <p:spPr>
          <a:xfrm>
            <a:off x="559475" y="5915275"/>
            <a:ext cx="1981049" cy="37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aphicFrame>
        <p:nvGraphicFramePr>
          <p:cNvPr id="333" name="Google Shape;333;p12"/>
          <p:cNvGraphicFramePr/>
          <p:nvPr>
            <p:extLst>
              <p:ext uri="{D42A27DB-BD31-4B8C-83A1-F6EECF244321}">
                <p14:modId xmlns:p14="http://schemas.microsoft.com/office/powerpoint/2010/main" val="41410723"/>
              </p:ext>
            </p:extLst>
          </p:nvPr>
        </p:nvGraphicFramePr>
        <p:xfrm>
          <a:off x="387770" y="910330"/>
          <a:ext cx="11369025" cy="5284325"/>
        </p:xfrm>
        <a:graphic>
          <a:graphicData uri="http://schemas.openxmlformats.org/drawingml/2006/table">
            <a:tbl>
              <a:tblPr firstRow="1" bandRow="1">
                <a:noFill/>
                <a:tableStyleId>{456B0FDD-9198-425E-8D59-8B720546BAF2}</a:tableStyleId>
              </a:tblPr>
              <a:tblGrid>
                <a:gridCol w="2247275">
                  <a:extLst>
                    <a:ext uri="{9D8B030D-6E8A-4147-A177-3AD203B41FA5}">
                      <a16:colId xmlns:a16="http://schemas.microsoft.com/office/drawing/2014/main" val="20000"/>
                    </a:ext>
                  </a:extLst>
                </a:gridCol>
                <a:gridCol w="9121750">
                  <a:extLst>
                    <a:ext uri="{9D8B030D-6E8A-4147-A177-3AD203B41FA5}">
                      <a16:colId xmlns:a16="http://schemas.microsoft.com/office/drawing/2014/main" val="20001"/>
                    </a:ext>
                  </a:extLst>
                </a:gridCol>
              </a:tblGrid>
              <a:tr h="2055600">
                <a:tc>
                  <a:txBody>
                    <a:bodyPr/>
                    <a:lstStyle/>
                    <a:p>
                      <a:pPr marL="0" marR="0" lvl="0" indent="0" algn="l" rtl="0">
                        <a:lnSpc>
                          <a:spcPct val="130000"/>
                        </a:lnSpc>
                        <a:spcBef>
                          <a:spcPts val="0"/>
                        </a:spcBef>
                        <a:spcAft>
                          <a:spcPts val="0"/>
                        </a:spcAft>
                        <a:buClr>
                          <a:srgbClr val="E31836"/>
                        </a:buClr>
                        <a:buSzPts val="1400"/>
                        <a:buFont typeface="Arial"/>
                        <a:buNone/>
                      </a:pPr>
                      <a:r>
                        <a:rPr lang="en-US" sz="1400" b="1" i="0" u="none" strike="noStrike" cap="none">
                          <a:solidFill>
                            <a:srgbClr val="E31836"/>
                          </a:solidFill>
                          <a:latin typeface="Arial"/>
                          <a:ea typeface="Arial"/>
                          <a:cs typeface="Arial"/>
                          <a:sym typeface="Arial"/>
                        </a:rPr>
                        <a:t>Internal Controls</a:t>
                      </a:r>
                      <a:br>
                        <a:rPr lang="en-US" sz="1400" b="1" i="0" u="none" strike="noStrike" cap="none">
                          <a:solidFill>
                            <a:srgbClr val="E31836"/>
                          </a:solidFill>
                          <a:latin typeface="Arial"/>
                          <a:ea typeface="Arial"/>
                          <a:cs typeface="Arial"/>
                          <a:sym typeface="Arial"/>
                        </a:rPr>
                      </a:br>
                      <a:r>
                        <a:rPr lang="en-US" sz="1200" b="1" i="0" u="none" strike="noStrike" cap="none">
                          <a:solidFill>
                            <a:srgbClr val="E31836"/>
                          </a:solidFill>
                          <a:latin typeface="Arial"/>
                          <a:ea typeface="Arial"/>
                          <a:cs typeface="Arial"/>
                          <a:sym typeface="Arial"/>
                        </a:rPr>
                        <a:t>2 CFR 200.303 </a:t>
                      </a:r>
                      <a:endParaRPr sz="1200"/>
                    </a:p>
                    <a:p>
                      <a:pPr marL="0" marR="0" lvl="0" indent="0" algn="l" rtl="0">
                        <a:lnSpc>
                          <a:spcPct val="130000"/>
                        </a:lnSpc>
                        <a:spcBef>
                          <a:spcPts val="600"/>
                        </a:spcBef>
                        <a:spcAft>
                          <a:spcPts val="0"/>
                        </a:spcAft>
                        <a:buClr>
                          <a:schemeClr val="dk1"/>
                        </a:buClr>
                        <a:buSzPts val="1100"/>
                        <a:buFont typeface="Arial"/>
                        <a:buNone/>
                      </a:pPr>
                      <a:r>
                        <a:rPr lang="en-US" sz="1200" b="0" i="0" u="none" strike="noStrike" cap="none">
                          <a:solidFill>
                            <a:srgbClr val="595959"/>
                          </a:solidFill>
                          <a:latin typeface="Arial"/>
                          <a:ea typeface="Arial"/>
                          <a:cs typeface="Arial"/>
                          <a:sym typeface="Arial"/>
                        </a:rPr>
                        <a:t>Recipients and subrecipients are required to maintain effective internal control over the federal award.</a:t>
                      </a:r>
                      <a:endParaRPr sz="1500">
                        <a:solidFill>
                          <a:srgbClr val="595959"/>
                        </a:solidFil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E31836"/>
                      </a:solidFill>
                      <a:prstDash val="solid"/>
                      <a:round/>
                      <a:headEnd type="none" w="sm" len="sm"/>
                      <a:tailEnd type="none" w="sm" len="sm"/>
                    </a:lnT>
                    <a:lnB w="12700" cap="flat" cmpd="sng">
                      <a:solidFill>
                        <a:srgbClr val="BFBFBF"/>
                      </a:solidFill>
                      <a:prstDash val="dot"/>
                      <a:round/>
                      <a:headEnd type="none" w="sm" len="sm"/>
                      <a:tailEnd type="none" w="sm" len="sm"/>
                    </a:lnB>
                    <a:solidFill>
                      <a:schemeClr val="lt1"/>
                    </a:solidFill>
                  </a:tcPr>
                </a:tc>
                <a:tc>
                  <a:txBody>
                    <a:bodyPr/>
                    <a:lstStyle/>
                    <a:p>
                      <a:pPr marL="457200" marR="0" lvl="0" indent="0" algn="l" rtl="0">
                        <a:lnSpc>
                          <a:spcPct val="130000"/>
                        </a:lnSpc>
                        <a:spcBef>
                          <a:spcPts val="0"/>
                        </a:spcBef>
                        <a:spcAft>
                          <a:spcPts val="0"/>
                        </a:spcAft>
                        <a:buNone/>
                      </a:pPr>
                      <a:endParaRPr b="0" dirty="0">
                        <a:solidFill>
                          <a:schemeClr val="accent5"/>
                        </a:solidFill>
                        <a:latin typeface="Arial"/>
                        <a:ea typeface="Arial"/>
                        <a:cs typeface="Arial"/>
                        <a:sym typeface="Arial"/>
                      </a:endParaRPr>
                    </a:p>
                    <a:p>
                      <a:pPr marL="285750" marR="0" lvl="0" indent="-222250" algn="l" rtl="0">
                        <a:lnSpc>
                          <a:spcPct val="130000"/>
                        </a:lnSpc>
                        <a:spcBef>
                          <a:spcPts val="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Controls are necessary in the financial environment but extend to other compliance areas as well, such as ensuring that SLFRF funds are not used for ineligible activities.</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Risk assessment must be in place to evaluate subrecipient potential for noncompliance and drives both subrecipient awards and monitoring.</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Recipients must ensure that subrecipients also have adequate controls in place.</a:t>
                      </a:r>
                      <a:endParaRPr dirty="0"/>
                    </a:p>
                  </a:txBody>
                  <a:tcPr marL="91450" marR="91450" marT="45725" marB="45725">
                    <a:lnL w="12700"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E31836"/>
                      </a:solidFill>
                      <a:prstDash val="solid"/>
                      <a:round/>
                      <a:headEnd type="none" w="sm" len="sm"/>
                      <a:tailEnd type="none" w="sm" len="sm"/>
                    </a:lnT>
                    <a:lnB w="12700" cap="flat" cmpd="sng">
                      <a:solidFill>
                        <a:srgbClr val="BFBFBF"/>
                      </a:solidFill>
                      <a:prstDash val="dot"/>
                      <a:round/>
                      <a:headEnd type="none" w="sm" len="sm"/>
                      <a:tailEnd type="none" w="sm" len="sm"/>
                    </a:lnB>
                    <a:solidFill>
                      <a:schemeClr val="lt1"/>
                    </a:solidFill>
                  </a:tcPr>
                </a:tc>
                <a:extLst>
                  <a:ext uri="{0D108BD9-81ED-4DB2-BD59-A6C34878D82A}">
                    <a16:rowId xmlns:a16="http://schemas.microsoft.com/office/drawing/2014/main" val="10000"/>
                  </a:ext>
                </a:extLst>
              </a:tr>
              <a:tr h="3228725">
                <a:tc>
                  <a:txBody>
                    <a:bodyPr/>
                    <a:lstStyle/>
                    <a:p>
                      <a:pPr marL="0" lvl="0" indent="0" algn="l" rtl="0">
                        <a:lnSpc>
                          <a:spcPct val="130000"/>
                        </a:lnSpc>
                        <a:spcBef>
                          <a:spcPts val="0"/>
                        </a:spcBef>
                        <a:spcAft>
                          <a:spcPts val="0"/>
                        </a:spcAft>
                        <a:buClr>
                          <a:srgbClr val="E31836"/>
                        </a:buClr>
                        <a:buSzPts val="1400"/>
                        <a:buFont typeface="Arial"/>
                        <a:buNone/>
                      </a:pPr>
                      <a:r>
                        <a:rPr lang="en-US" b="1" dirty="0">
                          <a:solidFill>
                            <a:srgbClr val="E31836"/>
                          </a:solidFill>
                          <a:latin typeface="Arial"/>
                          <a:ea typeface="Arial"/>
                          <a:cs typeface="Arial"/>
                          <a:sym typeface="Arial"/>
                        </a:rPr>
                        <a:t>Procurement</a:t>
                      </a:r>
                      <a:endParaRPr b="1" dirty="0">
                        <a:solidFill>
                          <a:srgbClr val="E31836"/>
                        </a:solidFill>
                        <a:latin typeface="Arial"/>
                        <a:ea typeface="Arial"/>
                        <a:cs typeface="Arial"/>
                        <a:sym typeface="Arial"/>
                      </a:endParaRPr>
                    </a:p>
                    <a:p>
                      <a:pPr marL="0" lvl="0" indent="0" algn="l" rtl="0">
                        <a:lnSpc>
                          <a:spcPct val="130000"/>
                        </a:lnSpc>
                        <a:spcBef>
                          <a:spcPts val="0"/>
                        </a:spcBef>
                        <a:spcAft>
                          <a:spcPts val="0"/>
                        </a:spcAft>
                        <a:buClr>
                          <a:srgbClr val="E31836"/>
                        </a:buClr>
                        <a:buSzPts val="1400"/>
                        <a:buFont typeface="Arial"/>
                        <a:buNone/>
                      </a:pPr>
                      <a:r>
                        <a:rPr lang="en-US" sz="1200" b="1" dirty="0">
                          <a:solidFill>
                            <a:srgbClr val="E31836"/>
                          </a:solidFill>
                          <a:latin typeface="Arial"/>
                          <a:ea typeface="Arial"/>
                          <a:cs typeface="Arial"/>
                          <a:sym typeface="Arial"/>
                        </a:rPr>
                        <a:t>2 CFR 200.317-327</a:t>
                      </a:r>
                      <a:endParaRPr sz="1200" b="1" dirty="0">
                        <a:solidFill>
                          <a:srgbClr val="E31836"/>
                        </a:solidFill>
                        <a:latin typeface="Arial"/>
                        <a:ea typeface="Arial"/>
                        <a:cs typeface="Arial"/>
                        <a:sym typeface="Arial"/>
                      </a:endParaRPr>
                    </a:p>
                    <a:p>
                      <a:pPr marL="0" marR="0" lvl="0" indent="0" algn="l" rtl="0">
                        <a:lnSpc>
                          <a:spcPct val="130000"/>
                        </a:lnSpc>
                        <a:spcBef>
                          <a:spcPts val="600"/>
                        </a:spcBef>
                        <a:spcAft>
                          <a:spcPts val="0"/>
                        </a:spcAft>
                        <a:buClr>
                          <a:schemeClr val="dk1"/>
                        </a:buClr>
                        <a:buSzPts val="1100"/>
                        <a:buFont typeface="Arial"/>
                        <a:buNone/>
                      </a:pPr>
                      <a:r>
                        <a:rPr lang="en-US" sz="1200" b="0" i="0" u="none" strike="noStrike" cap="none" dirty="0">
                          <a:solidFill>
                            <a:srgbClr val="595959"/>
                          </a:solidFill>
                          <a:latin typeface="Arial"/>
                          <a:ea typeface="Arial"/>
                          <a:cs typeface="Arial"/>
                          <a:sym typeface="Arial"/>
                        </a:rPr>
                        <a:t>Recipients and subrecipients purchasing goods and services with federal funds must comply with procurement and contracting requirements outlined in this section. </a:t>
                      </a:r>
                      <a:endParaRPr sz="1500" dirty="0">
                        <a:solidFill>
                          <a:srgbClr val="595959"/>
                        </a:solidFil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dot"/>
                      <a:round/>
                      <a:headEnd type="none" w="sm" len="sm"/>
                      <a:tailEnd type="none" w="sm" len="sm"/>
                    </a:lnT>
                    <a:lnB w="12700" cap="flat" cmpd="sng">
                      <a:solidFill>
                        <a:srgbClr val="BFBFBF"/>
                      </a:solidFill>
                      <a:prstDash val="dot"/>
                      <a:round/>
                      <a:headEnd type="none" w="sm" len="sm"/>
                      <a:tailEnd type="none" w="sm" len="sm"/>
                    </a:lnB>
                    <a:solidFill>
                      <a:schemeClr val="lt1"/>
                    </a:solidFill>
                  </a:tcPr>
                </a:tc>
                <a:tc>
                  <a:txBody>
                    <a:bodyPr/>
                    <a:lstStyle/>
                    <a:p>
                      <a:pPr marL="457200" marR="0" lvl="0" indent="0" algn="l" rtl="0">
                        <a:lnSpc>
                          <a:spcPct val="130000"/>
                        </a:lnSpc>
                        <a:spcBef>
                          <a:spcPts val="0"/>
                        </a:spcBef>
                        <a:spcAft>
                          <a:spcPts val="0"/>
                        </a:spcAft>
                        <a:buNone/>
                      </a:pPr>
                      <a:endParaRPr dirty="0">
                        <a:solidFill>
                          <a:schemeClr val="accent5"/>
                        </a:solidFill>
                        <a:latin typeface="Arial"/>
                        <a:ea typeface="Arial"/>
                        <a:cs typeface="Arial"/>
                        <a:sym typeface="Arial"/>
                      </a:endParaRPr>
                    </a:p>
                    <a:p>
                      <a:pPr marL="285750" marR="0" lvl="0" indent="-222250" algn="l" rtl="0">
                        <a:lnSpc>
                          <a:spcPct val="130000"/>
                        </a:lnSpc>
                        <a:spcBef>
                          <a:spcPts val="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Recipients and subrecipients should undertake procurement activities in a manner compliant with their own procurement policies, which should be at least as stringent as the federal regulations.</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Procurement must be based on free and open competition unless an enumerated exception is met (e.g. sole source, micro-purchase, inadequate competition).</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Recipients and subrecipients must adhere to a written conflict of interest policy.</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Scope of Work should be specific enough to be meaningful, yet broad enough for flexibility. Consider all aspects of the grants management lifecycle including but not limited to reporting, procurement, contract/subrecipient oversight, audit and closeout, etc. and uncertainty around what the future may hold (new federal funding to support community recovery such as the American Jobs Plan).</a:t>
                      </a:r>
                      <a:endParaRPr dirty="0">
                        <a:solidFill>
                          <a:schemeClr val="accent5"/>
                        </a:solidFill>
                        <a:latin typeface="Arial"/>
                        <a:ea typeface="Arial"/>
                        <a:cs typeface="Arial"/>
                        <a:sym typeface="Arial"/>
                      </a:endParaRPr>
                    </a:p>
                  </a:txBody>
                  <a:tcPr marL="91450" marR="91450" marT="45725" marB="45725">
                    <a:lnL w="12700"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dot"/>
                      <a:round/>
                      <a:headEnd type="none" w="sm" len="sm"/>
                      <a:tailEnd type="none" w="sm" len="sm"/>
                    </a:lnT>
                    <a:lnB w="12700" cap="flat" cmpd="sng">
                      <a:solidFill>
                        <a:srgbClr val="BFBFBF"/>
                      </a:solidFill>
                      <a:prstDash val="dot"/>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334" name="Google Shape;334;p12"/>
          <p:cNvSpPr txBox="1"/>
          <p:nvPr/>
        </p:nvSpPr>
        <p:spPr>
          <a:xfrm>
            <a:off x="4382347" y="6287383"/>
            <a:ext cx="7393095" cy="26762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  </a:t>
            </a:r>
            <a:fld id="{00000000-1234-1234-1234-123412341234}" type="slidenum">
              <a:rPr lang="en-US" sz="900">
                <a:solidFill>
                  <a:schemeClr val="lt2"/>
                </a:solidFill>
                <a:latin typeface="Arial"/>
                <a:ea typeface="Arial"/>
                <a:cs typeface="Arial"/>
                <a:sym typeface="Arial"/>
              </a:rPr>
              <a:t>12</a:t>
            </a:fld>
            <a:endParaRPr sz="900">
              <a:solidFill>
                <a:schemeClr val="lt2"/>
              </a:solidFill>
              <a:latin typeface="Arial"/>
              <a:ea typeface="Arial"/>
              <a:cs typeface="Arial"/>
              <a:sym typeface="Arial"/>
            </a:endParaRPr>
          </a:p>
        </p:txBody>
      </p:sp>
      <p:sp>
        <p:nvSpPr>
          <p:cNvPr id="335" name="Google Shape;335;p12"/>
          <p:cNvSpPr txBox="1">
            <a:spLocks noGrp="1"/>
          </p:cNvSpPr>
          <p:nvPr>
            <p:ph type="title"/>
          </p:nvPr>
        </p:nvSpPr>
        <p:spPr>
          <a:xfrm>
            <a:off x="411450" y="259491"/>
            <a:ext cx="11369100" cy="7653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Key Elements of 2 CFR Part 200 &amp; Compliance Considerations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aphicFrame>
        <p:nvGraphicFramePr>
          <p:cNvPr id="342" name="Google Shape;342;p13"/>
          <p:cNvGraphicFramePr/>
          <p:nvPr>
            <p:extLst>
              <p:ext uri="{D42A27DB-BD31-4B8C-83A1-F6EECF244321}">
                <p14:modId xmlns:p14="http://schemas.microsoft.com/office/powerpoint/2010/main" val="2138238653"/>
              </p:ext>
            </p:extLst>
          </p:nvPr>
        </p:nvGraphicFramePr>
        <p:xfrm>
          <a:off x="387770" y="910287"/>
          <a:ext cx="11369050" cy="5229825"/>
        </p:xfrm>
        <a:graphic>
          <a:graphicData uri="http://schemas.openxmlformats.org/drawingml/2006/table">
            <a:tbl>
              <a:tblPr firstRow="1" bandRow="1">
                <a:noFill/>
                <a:tableStyleId>{456B0FDD-9198-425E-8D59-8B720546BAF2}</a:tableStyleId>
              </a:tblPr>
              <a:tblGrid>
                <a:gridCol w="2257107">
                  <a:extLst>
                    <a:ext uri="{9D8B030D-6E8A-4147-A177-3AD203B41FA5}">
                      <a16:colId xmlns:a16="http://schemas.microsoft.com/office/drawing/2014/main" val="20000"/>
                    </a:ext>
                  </a:extLst>
                </a:gridCol>
                <a:gridCol w="9111943">
                  <a:extLst>
                    <a:ext uri="{9D8B030D-6E8A-4147-A177-3AD203B41FA5}">
                      <a16:colId xmlns:a16="http://schemas.microsoft.com/office/drawing/2014/main" val="20001"/>
                    </a:ext>
                  </a:extLst>
                </a:gridCol>
              </a:tblGrid>
              <a:tr h="2680575">
                <a:tc>
                  <a:txBody>
                    <a:bodyPr/>
                    <a:lstStyle/>
                    <a:p>
                      <a:pPr marL="0" lvl="0" indent="0" algn="l" rtl="0">
                        <a:lnSpc>
                          <a:spcPct val="130000"/>
                        </a:lnSpc>
                        <a:spcBef>
                          <a:spcPts val="0"/>
                        </a:spcBef>
                        <a:spcAft>
                          <a:spcPts val="0"/>
                        </a:spcAft>
                        <a:buClr>
                          <a:srgbClr val="E31836"/>
                        </a:buClr>
                        <a:buSzPts val="1400"/>
                        <a:buFont typeface="Arial"/>
                        <a:buNone/>
                      </a:pPr>
                      <a:r>
                        <a:rPr lang="en-US">
                          <a:solidFill>
                            <a:srgbClr val="E31836"/>
                          </a:solidFill>
                          <a:latin typeface="Arial"/>
                          <a:ea typeface="Arial"/>
                          <a:cs typeface="Arial"/>
                          <a:sym typeface="Arial"/>
                        </a:rPr>
                        <a:t>Cost Principles and Indirect Costs</a:t>
                      </a:r>
                      <a:endParaRPr>
                        <a:solidFill>
                          <a:srgbClr val="E31836"/>
                        </a:solidFill>
                        <a:latin typeface="Arial"/>
                        <a:ea typeface="Arial"/>
                        <a:cs typeface="Arial"/>
                        <a:sym typeface="Arial"/>
                      </a:endParaRPr>
                    </a:p>
                    <a:p>
                      <a:pPr marL="0" lvl="0" indent="0" algn="l" rtl="0">
                        <a:lnSpc>
                          <a:spcPct val="130000"/>
                        </a:lnSpc>
                        <a:spcBef>
                          <a:spcPts val="0"/>
                        </a:spcBef>
                        <a:spcAft>
                          <a:spcPts val="0"/>
                        </a:spcAft>
                        <a:buClr>
                          <a:srgbClr val="E31836"/>
                        </a:buClr>
                        <a:buSzPts val="1400"/>
                        <a:buFont typeface="Arial"/>
                        <a:buNone/>
                      </a:pPr>
                      <a:r>
                        <a:rPr lang="en-US" sz="1200">
                          <a:solidFill>
                            <a:srgbClr val="E31836"/>
                          </a:solidFill>
                          <a:latin typeface="Arial"/>
                          <a:ea typeface="Arial"/>
                          <a:cs typeface="Arial"/>
                          <a:sym typeface="Arial"/>
                        </a:rPr>
                        <a:t>2 CFR 200.404-405</a:t>
                      </a:r>
                      <a:endParaRPr sz="1200">
                        <a:solidFill>
                          <a:srgbClr val="E31836"/>
                        </a:solidFill>
                        <a:latin typeface="Arial"/>
                        <a:ea typeface="Arial"/>
                        <a:cs typeface="Arial"/>
                        <a:sym typeface="Arial"/>
                      </a:endParaRPr>
                    </a:p>
                    <a:p>
                      <a:pPr marL="0" lvl="0" indent="0" algn="l" rtl="0">
                        <a:lnSpc>
                          <a:spcPct val="130000"/>
                        </a:lnSpc>
                        <a:spcBef>
                          <a:spcPts val="0"/>
                        </a:spcBef>
                        <a:spcAft>
                          <a:spcPts val="0"/>
                        </a:spcAft>
                        <a:buClr>
                          <a:srgbClr val="E31836"/>
                        </a:buClr>
                        <a:buSzPts val="1400"/>
                        <a:buFont typeface="Arial"/>
                        <a:buNone/>
                      </a:pPr>
                      <a:r>
                        <a:rPr lang="en-US" sz="1200">
                          <a:solidFill>
                            <a:srgbClr val="E31836"/>
                          </a:solidFill>
                          <a:latin typeface="Arial"/>
                          <a:ea typeface="Arial"/>
                          <a:cs typeface="Arial"/>
                          <a:sym typeface="Arial"/>
                        </a:rPr>
                        <a:t>2 CFR 200.414</a:t>
                      </a:r>
                      <a:endParaRPr sz="1200">
                        <a:solidFill>
                          <a:srgbClr val="E31836"/>
                        </a:solidFill>
                        <a:latin typeface="Arial"/>
                        <a:ea typeface="Arial"/>
                        <a:cs typeface="Arial"/>
                        <a:sym typeface="Arial"/>
                      </a:endParaRPr>
                    </a:p>
                    <a:p>
                      <a:pPr marL="0" marR="0" lvl="0" indent="0" algn="l" rtl="0">
                        <a:lnSpc>
                          <a:spcPct val="130000"/>
                        </a:lnSpc>
                        <a:spcBef>
                          <a:spcPts val="600"/>
                        </a:spcBef>
                        <a:spcAft>
                          <a:spcPts val="0"/>
                        </a:spcAft>
                        <a:buClr>
                          <a:schemeClr val="dk1"/>
                        </a:buClr>
                        <a:buSzPts val="1100"/>
                        <a:buFont typeface="Arial"/>
                        <a:buNone/>
                      </a:pPr>
                      <a:r>
                        <a:rPr lang="en-US" sz="1200" b="0" i="0" u="none" strike="noStrike" cap="none">
                          <a:solidFill>
                            <a:srgbClr val="595959"/>
                          </a:solidFill>
                          <a:latin typeface="Arial"/>
                          <a:ea typeface="Arial"/>
                          <a:cs typeface="Arial"/>
                          <a:sym typeface="Arial"/>
                        </a:rPr>
                        <a:t>Costs must be necessary and reasonable</a:t>
                      </a:r>
                      <a:r>
                        <a:rPr lang="en-US" sz="12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and conform to any limitations or requirements of the guidance and be allocable to eligible activities under the federal award.</a:t>
                      </a:r>
                      <a:endParaRPr sz="1500">
                        <a:solidFill>
                          <a:srgbClr val="595959"/>
                        </a:solidFil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E31836"/>
                      </a:solidFill>
                      <a:prstDash val="solid"/>
                      <a:round/>
                      <a:headEnd type="none" w="sm" len="sm"/>
                      <a:tailEnd type="none" w="sm" len="sm"/>
                    </a:lnT>
                    <a:lnB w="12700" cap="flat" cmpd="sng">
                      <a:solidFill>
                        <a:srgbClr val="BFBFBF"/>
                      </a:solidFill>
                      <a:prstDash val="dot"/>
                      <a:round/>
                      <a:headEnd type="none" w="sm" len="sm"/>
                      <a:tailEnd type="none" w="sm" len="sm"/>
                    </a:lnB>
                    <a:solidFill>
                      <a:schemeClr val="lt1"/>
                    </a:solidFill>
                  </a:tcPr>
                </a:tc>
                <a:tc>
                  <a:txBody>
                    <a:bodyPr/>
                    <a:lstStyle/>
                    <a:p>
                      <a:pPr marL="457200" marR="0" lvl="0" indent="0" algn="l" rtl="0">
                        <a:lnSpc>
                          <a:spcPct val="130000"/>
                        </a:lnSpc>
                        <a:spcBef>
                          <a:spcPts val="0"/>
                        </a:spcBef>
                        <a:spcAft>
                          <a:spcPts val="0"/>
                        </a:spcAft>
                        <a:buNone/>
                      </a:pPr>
                      <a:endParaRPr b="0" dirty="0">
                        <a:solidFill>
                          <a:schemeClr val="accent5"/>
                        </a:solidFill>
                        <a:latin typeface="Arial"/>
                        <a:ea typeface="Arial"/>
                        <a:cs typeface="Arial"/>
                        <a:sym typeface="Arial"/>
                      </a:endParaRPr>
                    </a:p>
                    <a:p>
                      <a:pPr marL="285750" marR="0" lvl="0" indent="-222250" algn="l" rtl="0">
                        <a:lnSpc>
                          <a:spcPct val="130000"/>
                        </a:lnSpc>
                        <a:spcBef>
                          <a:spcPts val="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Unless specifically allowed by guidance, costs must be generally consistent with the City’s normal policies and procedures, and offer consistent treatment as non federally-funded costs.</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Administrative costs must be within regulatory parameters.</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Indirect administrative costs may use the de minimis rate of 10</a:t>
                      </a:r>
                      <a:r>
                        <a:rPr lang="en-US" b="0" dirty="0">
                          <a:solidFill>
                            <a:schemeClr val="accent5"/>
                          </a:solidFill>
                          <a:latin typeface="Arial"/>
                          <a:ea typeface="Arial"/>
                          <a:cs typeface="Arial"/>
                          <a:sym typeface="Arial"/>
                        </a:rPr>
                        <a:t>%</a:t>
                      </a:r>
                      <a:r>
                        <a:rPr lang="en-US" sz="1400" b="0" i="0" u="none" strike="noStrike" cap="none" dirty="0">
                          <a:solidFill>
                            <a:schemeClr val="accent5"/>
                          </a:solidFill>
                          <a:latin typeface="Arial"/>
                          <a:ea typeface="Arial"/>
                          <a:cs typeface="Arial"/>
                          <a:sym typeface="Arial"/>
                        </a:rPr>
                        <a:t> if no established rate exists within the recipient’s organization.</a:t>
                      </a:r>
                      <a:endParaRPr b="0" dirty="0">
                        <a:solidFill>
                          <a:schemeClr val="accent5"/>
                        </a:solidFill>
                        <a:latin typeface="Arial"/>
                        <a:ea typeface="Arial"/>
                        <a:cs typeface="Arial"/>
                        <a:sym typeface="Arial"/>
                      </a:endParaRPr>
                    </a:p>
                  </a:txBody>
                  <a:tcPr marL="91450" marR="91450" marT="45725" marB="45725">
                    <a:lnL w="12700"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E31836"/>
                      </a:solidFill>
                      <a:prstDash val="solid"/>
                      <a:round/>
                      <a:headEnd type="none" w="sm" len="sm"/>
                      <a:tailEnd type="none" w="sm" len="sm"/>
                    </a:lnT>
                    <a:lnB w="12700" cap="flat" cmpd="sng">
                      <a:solidFill>
                        <a:srgbClr val="BFBFBF"/>
                      </a:solidFill>
                      <a:prstDash val="dot"/>
                      <a:round/>
                      <a:headEnd type="none" w="sm" len="sm"/>
                      <a:tailEnd type="none" w="sm" len="sm"/>
                    </a:lnB>
                    <a:solidFill>
                      <a:schemeClr val="lt1"/>
                    </a:solidFill>
                  </a:tcPr>
                </a:tc>
                <a:extLst>
                  <a:ext uri="{0D108BD9-81ED-4DB2-BD59-A6C34878D82A}">
                    <a16:rowId xmlns:a16="http://schemas.microsoft.com/office/drawing/2014/main" val="10000"/>
                  </a:ext>
                </a:extLst>
              </a:tr>
              <a:tr h="2549250">
                <a:tc>
                  <a:txBody>
                    <a:bodyPr/>
                    <a:lstStyle/>
                    <a:p>
                      <a:pPr marL="0" lvl="0" indent="0" algn="l" rtl="0">
                        <a:lnSpc>
                          <a:spcPct val="130000"/>
                        </a:lnSpc>
                        <a:spcBef>
                          <a:spcPts val="0"/>
                        </a:spcBef>
                        <a:spcAft>
                          <a:spcPts val="0"/>
                        </a:spcAft>
                        <a:buClr>
                          <a:srgbClr val="E31836"/>
                        </a:buClr>
                        <a:buSzPts val="1400"/>
                        <a:buFont typeface="Arial"/>
                        <a:buNone/>
                      </a:pPr>
                      <a:r>
                        <a:rPr lang="en-US" b="1" dirty="0">
                          <a:solidFill>
                            <a:srgbClr val="E31836"/>
                          </a:solidFill>
                          <a:latin typeface="Arial"/>
                          <a:ea typeface="Arial"/>
                          <a:cs typeface="Arial"/>
                          <a:sym typeface="Arial"/>
                        </a:rPr>
                        <a:t>Civil Rights Compliance </a:t>
                      </a:r>
                      <a:endParaRPr b="1" dirty="0">
                        <a:solidFill>
                          <a:srgbClr val="E31836"/>
                        </a:solidFill>
                        <a:latin typeface="Arial"/>
                        <a:ea typeface="Arial"/>
                        <a:cs typeface="Arial"/>
                        <a:sym typeface="Arial"/>
                      </a:endParaRPr>
                    </a:p>
                    <a:p>
                      <a:pPr marL="0" lvl="0" indent="0" algn="l" rtl="0">
                        <a:lnSpc>
                          <a:spcPct val="130000"/>
                        </a:lnSpc>
                        <a:spcBef>
                          <a:spcPts val="0"/>
                        </a:spcBef>
                        <a:spcAft>
                          <a:spcPts val="0"/>
                        </a:spcAft>
                        <a:buClr>
                          <a:srgbClr val="E31836"/>
                        </a:buClr>
                        <a:buSzPts val="1400"/>
                        <a:buFont typeface="Arial"/>
                        <a:buNone/>
                      </a:pPr>
                      <a:r>
                        <a:rPr lang="en-US" sz="1200" b="1" dirty="0">
                          <a:solidFill>
                            <a:srgbClr val="E31836"/>
                          </a:solidFill>
                          <a:latin typeface="Arial"/>
                          <a:ea typeface="Arial"/>
                          <a:cs typeface="Arial"/>
                          <a:sym typeface="Arial"/>
                        </a:rPr>
                        <a:t>2 CFR 200.321</a:t>
                      </a:r>
                      <a:endParaRPr sz="1200" b="1" dirty="0">
                        <a:solidFill>
                          <a:srgbClr val="E31836"/>
                        </a:solidFill>
                        <a:latin typeface="Arial"/>
                        <a:ea typeface="Arial"/>
                        <a:cs typeface="Arial"/>
                        <a:sym typeface="Arial"/>
                      </a:endParaRPr>
                    </a:p>
                    <a:p>
                      <a:pPr marL="0" marR="0" lvl="0" indent="0" algn="l" rtl="0">
                        <a:lnSpc>
                          <a:spcPct val="130000"/>
                        </a:lnSpc>
                        <a:spcBef>
                          <a:spcPts val="600"/>
                        </a:spcBef>
                        <a:spcAft>
                          <a:spcPts val="0"/>
                        </a:spcAft>
                        <a:buClr>
                          <a:schemeClr val="dk1"/>
                        </a:buClr>
                        <a:buSzPts val="1100"/>
                        <a:buFont typeface="Arial"/>
                        <a:buNone/>
                      </a:pPr>
                      <a:r>
                        <a:rPr lang="en-US" sz="1200" b="0" i="0" u="none" strike="noStrike" cap="none" dirty="0">
                          <a:solidFill>
                            <a:srgbClr val="595959"/>
                          </a:solidFill>
                          <a:latin typeface="Arial"/>
                          <a:ea typeface="Arial"/>
                          <a:cs typeface="Arial"/>
                          <a:sym typeface="Arial"/>
                        </a:rPr>
                        <a:t>Recipients </a:t>
                      </a:r>
                      <a:r>
                        <a:rPr lang="en-US" sz="1200" b="0" i="0" u="none" strike="noStrike" cap="none" dirty="0">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must take all necessary affirmative steps to </a:t>
                      </a:r>
                      <a:r>
                        <a:rPr lang="en-US" sz="1200" b="0" i="0" u="none" strike="noStrike" cap="none" dirty="0">
                          <a:solidFill>
                            <a:srgbClr val="595959"/>
                          </a:solidFill>
                          <a:latin typeface="Arial"/>
                          <a:ea typeface="Arial"/>
                          <a:cs typeface="Arial"/>
                          <a:sym typeface="Arial"/>
                        </a:rPr>
                        <a:t>assure minority businesses, women's business, and labor surplus area firms are used when possible.</a:t>
                      </a:r>
                      <a:endParaRPr sz="1500" dirty="0">
                        <a:solidFill>
                          <a:srgbClr val="595959"/>
                        </a:solidFil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dot"/>
                      <a:round/>
                      <a:headEnd type="none" w="sm" len="sm"/>
                      <a:tailEnd type="none" w="sm" len="sm"/>
                    </a:lnT>
                    <a:lnB w="12700" cap="flat" cmpd="sng">
                      <a:solidFill>
                        <a:srgbClr val="BFBFBF"/>
                      </a:solidFill>
                      <a:prstDash val="dot"/>
                      <a:round/>
                      <a:headEnd type="none" w="sm" len="sm"/>
                      <a:tailEnd type="none" w="sm" len="sm"/>
                    </a:lnB>
                    <a:solidFill>
                      <a:schemeClr val="lt1"/>
                    </a:solidFill>
                  </a:tcPr>
                </a:tc>
                <a:tc>
                  <a:txBody>
                    <a:bodyPr/>
                    <a:lstStyle/>
                    <a:p>
                      <a:pPr marL="457200" marR="0" lvl="0" indent="0" algn="l" rtl="0">
                        <a:lnSpc>
                          <a:spcPct val="130000"/>
                        </a:lnSpc>
                        <a:spcBef>
                          <a:spcPts val="0"/>
                        </a:spcBef>
                        <a:spcAft>
                          <a:spcPts val="0"/>
                        </a:spcAft>
                        <a:buNone/>
                      </a:pPr>
                      <a:endParaRPr dirty="0">
                        <a:solidFill>
                          <a:schemeClr val="accent5"/>
                        </a:solidFill>
                        <a:latin typeface="Arial"/>
                        <a:ea typeface="Arial"/>
                        <a:cs typeface="Arial"/>
                        <a:sym typeface="Arial"/>
                      </a:endParaRPr>
                    </a:p>
                    <a:p>
                      <a:pPr marL="285750" marR="0" lvl="0" indent="-222250" algn="l" rtl="0">
                        <a:lnSpc>
                          <a:spcPct val="130000"/>
                        </a:lnSpc>
                        <a:spcBef>
                          <a:spcPts val="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Civil Rights compliance matters are often addressed through procurement policies (2 CFR Part 200.321 and applicable State/Local regulations).</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The SLFRF Program Guidance specifically indicates that Treasury will conduct post-award reviews for Civil Rights compliance related to program access.</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A recipient can expect to be required to provide data and a narrative description of Civil Rights compliance status.</a:t>
                      </a:r>
                      <a:endParaRPr dirty="0">
                        <a:solidFill>
                          <a:schemeClr val="accent5"/>
                        </a:solidFill>
                        <a:latin typeface="Arial"/>
                        <a:ea typeface="Arial"/>
                        <a:cs typeface="Arial"/>
                        <a:sym typeface="Arial"/>
                      </a:endParaRPr>
                    </a:p>
                  </a:txBody>
                  <a:tcPr marL="91450" marR="91450" marT="45725" marB="45725">
                    <a:lnL w="12700"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dot"/>
                      <a:round/>
                      <a:headEnd type="none" w="sm" len="sm"/>
                      <a:tailEnd type="none" w="sm" len="sm"/>
                    </a:lnT>
                    <a:lnB w="12700" cap="flat" cmpd="sng">
                      <a:solidFill>
                        <a:srgbClr val="BFBFBF"/>
                      </a:solidFill>
                      <a:prstDash val="dot"/>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343" name="Google Shape;343;p13"/>
          <p:cNvSpPr txBox="1"/>
          <p:nvPr/>
        </p:nvSpPr>
        <p:spPr>
          <a:xfrm>
            <a:off x="4382347" y="6287383"/>
            <a:ext cx="7393095" cy="26762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  </a:t>
            </a:r>
            <a:fld id="{00000000-1234-1234-1234-123412341234}" type="slidenum">
              <a:rPr lang="en-US" sz="900">
                <a:solidFill>
                  <a:schemeClr val="lt2"/>
                </a:solidFill>
                <a:latin typeface="Arial"/>
                <a:ea typeface="Arial"/>
                <a:cs typeface="Arial"/>
                <a:sym typeface="Arial"/>
              </a:rPr>
              <a:t>13</a:t>
            </a:fld>
            <a:endParaRPr sz="900">
              <a:solidFill>
                <a:schemeClr val="lt2"/>
              </a:solidFill>
              <a:latin typeface="Arial"/>
              <a:ea typeface="Arial"/>
              <a:cs typeface="Arial"/>
              <a:sym typeface="Arial"/>
            </a:endParaRPr>
          </a:p>
        </p:txBody>
      </p:sp>
      <p:sp>
        <p:nvSpPr>
          <p:cNvPr id="344" name="Google Shape;344;p13"/>
          <p:cNvSpPr txBox="1">
            <a:spLocks noGrp="1"/>
          </p:cNvSpPr>
          <p:nvPr>
            <p:ph type="title"/>
          </p:nvPr>
        </p:nvSpPr>
        <p:spPr>
          <a:xfrm>
            <a:off x="411450" y="259491"/>
            <a:ext cx="11369100" cy="7653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Key Elements of 2 CFR Part 200 &amp; Compliance Considerations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aphicFrame>
        <p:nvGraphicFramePr>
          <p:cNvPr id="351" name="Google Shape;351;p14"/>
          <p:cNvGraphicFramePr/>
          <p:nvPr>
            <p:extLst>
              <p:ext uri="{D42A27DB-BD31-4B8C-83A1-F6EECF244321}">
                <p14:modId xmlns:p14="http://schemas.microsoft.com/office/powerpoint/2010/main" val="3278278536"/>
              </p:ext>
            </p:extLst>
          </p:nvPr>
        </p:nvGraphicFramePr>
        <p:xfrm>
          <a:off x="387770" y="880173"/>
          <a:ext cx="11369050" cy="5200675"/>
        </p:xfrm>
        <a:graphic>
          <a:graphicData uri="http://schemas.openxmlformats.org/drawingml/2006/table">
            <a:tbl>
              <a:tblPr firstRow="1" bandRow="1">
                <a:noFill/>
                <a:tableStyleId>{456B0FDD-9198-425E-8D59-8B720546BAF2}</a:tableStyleId>
              </a:tblPr>
              <a:tblGrid>
                <a:gridCol w="2286604">
                  <a:extLst>
                    <a:ext uri="{9D8B030D-6E8A-4147-A177-3AD203B41FA5}">
                      <a16:colId xmlns:a16="http://schemas.microsoft.com/office/drawing/2014/main" val="20000"/>
                    </a:ext>
                  </a:extLst>
                </a:gridCol>
                <a:gridCol w="9082446">
                  <a:extLst>
                    <a:ext uri="{9D8B030D-6E8A-4147-A177-3AD203B41FA5}">
                      <a16:colId xmlns:a16="http://schemas.microsoft.com/office/drawing/2014/main" val="20001"/>
                    </a:ext>
                  </a:extLst>
                </a:gridCol>
              </a:tblGrid>
              <a:tr h="2655925">
                <a:tc>
                  <a:txBody>
                    <a:bodyPr/>
                    <a:lstStyle/>
                    <a:p>
                      <a:pPr marL="0" lvl="0" indent="0" algn="l" rtl="0">
                        <a:lnSpc>
                          <a:spcPct val="130000"/>
                        </a:lnSpc>
                        <a:spcBef>
                          <a:spcPts val="0"/>
                        </a:spcBef>
                        <a:spcAft>
                          <a:spcPts val="0"/>
                        </a:spcAft>
                        <a:buClr>
                          <a:srgbClr val="E31836"/>
                        </a:buClr>
                        <a:buSzPts val="1400"/>
                        <a:buFont typeface="Arial"/>
                        <a:buNone/>
                      </a:pPr>
                      <a:r>
                        <a:rPr lang="en-US">
                          <a:solidFill>
                            <a:srgbClr val="E31836"/>
                          </a:solidFill>
                          <a:latin typeface="Arial"/>
                          <a:ea typeface="Arial"/>
                          <a:cs typeface="Arial"/>
                          <a:sym typeface="Arial"/>
                        </a:rPr>
                        <a:t>Program Income</a:t>
                      </a:r>
                      <a:endParaRPr>
                        <a:solidFill>
                          <a:srgbClr val="E31836"/>
                        </a:solidFill>
                        <a:latin typeface="Arial"/>
                        <a:ea typeface="Arial"/>
                        <a:cs typeface="Arial"/>
                        <a:sym typeface="Arial"/>
                      </a:endParaRPr>
                    </a:p>
                    <a:p>
                      <a:pPr marL="0" lvl="0" indent="0" algn="l" rtl="0">
                        <a:lnSpc>
                          <a:spcPct val="130000"/>
                        </a:lnSpc>
                        <a:spcBef>
                          <a:spcPts val="0"/>
                        </a:spcBef>
                        <a:spcAft>
                          <a:spcPts val="0"/>
                        </a:spcAft>
                        <a:buClr>
                          <a:srgbClr val="E31836"/>
                        </a:buClr>
                        <a:buSzPts val="1400"/>
                        <a:buFont typeface="Arial"/>
                        <a:buNone/>
                      </a:pPr>
                      <a:r>
                        <a:rPr lang="en-US" sz="1200">
                          <a:solidFill>
                            <a:srgbClr val="E31836"/>
                          </a:solidFill>
                          <a:latin typeface="Arial"/>
                          <a:ea typeface="Arial"/>
                          <a:cs typeface="Arial"/>
                          <a:sym typeface="Arial"/>
                        </a:rPr>
                        <a:t>2 CFR 200.307</a:t>
                      </a:r>
                      <a:endParaRPr sz="1200">
                        <a:solidFill>
                          <a:srgbClr val="E31836"/>
                        </a:solidFill>
                        <a:latin typeface="Arial"/>
                        <a:ea typeface="Arial"/>
                        <a:cs typeface="Arial"/>
                        <a:sym typeface="Arial"/>
                      </a:endParaRPr>
                    </a:p>
                    <a:p>
                      <a:pPr marL="0" marR="0" lvl="0" indent="0" algn="l" rtl="0">
                        <a:lnSpc>
                          <a:spcPct val="130000"/>
                        </a:lnSpc>
                        <a:spcBef>
                          <a:spcPts val="600"/>
                        </a:spcBef>
                        <a:spcAft>
                          <a:spcPts val="0"/>
                        </a:spcAft>
                        <a:buClr>
                          <a:schemeClr val="dk1"/>
                        </a:buClr>
                        <a:buSzPts val="1100"/>
                        <a:buFont typeface="Arial"/>
                        <a:buNone/>
                      </a:pPr>
                      <a:r>
                        <a:rPr lang="en-US" sz="1200" b="0" i="0" u="none" strike="noStrike" cap="none">
                          <a:solidFill>
                            <a:srgbClr val="595959"/>
                          </a:solidFill>
                          <a:latin typeface="Arial"/>
                          <a:ea typeface="Arial"/>
                          <a:cs typeface="Arial"/>
                          <a:sym typeface="Arial"/>
                        </a:rPr>
                        <a:t>Recipients and subrecipients must comply with award-specific requirements regarding any revenue generated.</a:t>
                      </a:r>
                      <a:endParaRPr sz="1500">
                        <a:solidFill>
                          <a:srgbClr val="595959"/>
                        </a:solidFil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E31836"/>
                      </a:solidFill>
                      <a:prstDash val="solid"/>
                      <a:round/>
                      <a:headEnd type="none" w="sm" len="sm"/>
                      <a:tailEnd type="none" w="sm" len="sm"/>
                    </a:lnT>
                    <a:lnB w="12700" cap="flat" cmpd="sng">
                      <a:solidFill>
                        <a:srgbClr val="BFBFBF"/>
                      </a:solidFill>
                      <a:prstDash val="dot"/>
                      <a:round/>
                      <a:headEnd type="none" w="sm" len="sm"/>
                      <a:tailEnd type="none" w="sm" len="sm"/>
                    </a:lnB>
                    <a:solidFill>
                      <a:schemeClr val="lt1"/>
                    </a:solidFill>
                  </a:tcPr>
                </a:tc>
                <a:tc>
                  <a:txBody>
                    <a:bodyPr/>
                    <a:lstStyle/>
                    <a:p>
                      <a:pPr marL="457200" marR="0" lvl="0" indent="0" algn="l" rtl="0">
                        <a:lnSpc>
                          <a:spcPct val="130000"/>
                        </a:lnSpc>
                        <a:spcBef>
                          <a:spcPts val="0"/>
                        </a:spcBef>
                        <a:spcAft>
                          <a:spcPts val="0"/>
                        </a:spcAft>
                        <a:buNone/>
                      </a:pPr>
                      <a:endParaRPr b="0" dirty="0">
                        <a:solidFill>
                          <a:schemeClr val="accent5"/>
                        </a:solidFill>
                        <a:latin typeface="Arial"/>
                        <a:ea typeface="Arial"/>
                        <a:cs typeface="Arial"/>
                        <a:sym typeface="Arial"/>
                      </a:endParaRPr>
                    </a:p>
                    <a:p>
                      <a:pPr marL="285750" marR="0" lvl="0" indent="-222250" algn="l" rtl="0">
                        <a:lnSpc>
                          <a:spcPct val="130000"/>
                        </a:lnSpc>
                        <a:spcBef>
                          <a:spcPts val="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Recipients should calculate, document, and record the organization’s program income. Additional controls</a:t>
                      </a:r>
                      <a:r>
                        <a:rPr lang="en-US" b="0" dirty="0">
                          <a:solidFill>
                            <a:schemeClr val="accent5"/>
                          </a:solidFill>
                          <a:latin typeface="Arial"/>
                          <a:ea typeface="Arial"/>
                          <a:cs typeface="Arial"/>
                          <a:sym typeface="Arial"/>
                        </a:rPr>
                        <a:t> recommended to implement </a:t>
                      </a:r>
                      <a:r>
                        <a:rPr lang="en-US" sz="1400" b="0" i="0" u="none" strike="noStrike" cap="none" dirty="0">
                          <a:solidFill>
                            <a:schemeClr val="accent5"/>
                          </a:solidFill>
                          <a:latin typeface="Arial"/>
                          <a:ea typeface="Arial"/>
                          <a:cs typeface="Arial"/>
                          <a:sym typeface="Arial"/>
                        </a:rPr>
                        <a:t>include written policies that explicitly identify appropriate allocation methods, accounting standards and principles, compliance monitoring checks for program income calculations, and records.</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Treasury intends to provide additional guidance regarding program income.</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Language could be included in Subrecipient Agreements requiring that that income generated by programs be reserved until guidance has been clarified.</a:t>
                      </a:r>
                      <a:endParaRPr b="0" dirty="0">
                        <a:solidFill>
                          <a:schemeClr val="accent5"/>
                        </a:solidFill>
                        <a:latin typeface="Arial"/>
                        <a:ea typeface="Arial"/>
                        <a:cs typeface="Arial"/>
                        <a:sym typeface="Arial"/>
                      </a:endParaRPr>
                    </a:p>
                  </a:txBody>
                  <a:tcPr marL="91450" marR="91450" marT="45725" marB="45725">
                    <a:lnL w="12700"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E31836"/>
                      </a:solidFill>
                      <a:prstDash val="solid"/>
                      <a:round/>
                      <a:headEnd type="none" w="sm" len="sm"/>
                      <a:tailEnd type="none" w="sm" len="sm"/>
                    </a:lnT>
                    <a:lnB w="12700" cap="flat" cmpd="sng">
                      <a:solidFill>
                        <a:srgbClr val="BFBFBF"/>
                      </a:solidFill>
                      <a:prstDash val="dot"/>
                      <a:round/>
                      <a:headEnd type="none" w="sm" len="sm"/>
                      <a:tailEnd type="none" w="sm" len="sm"/>
                    </a:lnB>
                    <a:solidFill>
                      <a:schemeClr val="lt1"/>
                    </a:solidFill>
                  </a:tcPr>
                </a:tc>
                <a:extLst>
                  <a:ext uri="{0D108BD9-81ED-4DB2-BD59-A6C34878D82A}">
                    <a16:rowId xmlns:a16="http://schemas.microsoft.com/office/drawing/2014/main" val="10000"/>
                  </a:ext>
                </a:extLst>
              </a:tr>
              <a:tr h="2544750">
                <a:tc>
                  <a:txBody>
                    <a:bodyPr/>
                    <a:lstStyle/>
                    <a:p>
                      <a:pPr marL="0" lvl="0" indent="0" algn="l" rtl="0">
                        <a:lnSpc>
                          <a:spcPct val="130000"/>
                        </a:lnSpc>
                        <a:spcBef>
                          <a:spcPts val="0"/>
                        </a:spcBef>
                        <a:spcAft>
                          <a:spcPts val="0"/>
                        </a:spcAft>
                        <a:buClr>
                          <a:srgbClr val="E31836"/>
                        </a:buClr>
                        <a:buSzPts val="1400"/>
                        <a:buFont typeface="Arial"/>
                        <a:buNone/>
                      </a:pPr>
                      <a:r>
                        <a:rPr lang="en-US" b="1">
                          <a:solidFill>
                            <a:srgbClr val="E31836"/>
                          </a:solidFill>
                          <a:latin typeface="Arial"/>
                          <a:ea typeface="Arial"/>
                          <a:cs typeface="Arial"/>
                          <a:sym typeface="Arial"/>
                        </a:rPr>
                        <a:t>Suspension and Debarment</a:t>
                      </a:r>
                      <a:endParaRPr b="1">
                        <a:solidFill>
                          <a:srgbClr val="E31836"/>
                        </a:solidFill>
                        <a:latin typeface="Arial"/>
                        <a:ea typeface="Arial"/>
                        <a:cs typeface="Arial"/>
                        <a:sym typeface="Arial"/>
                      </a:endParaRPr>
                    </a:p>
                    <a:p>
                      <a:pPr marL="0" lvl="0" indent="0" algn="l" rtl="0">
                        <a:lnSpc>
                          <a:spcPct val="130000"/>
                        </a:lnSpc>
                        <a:spcBef>
                          <a:spcPts val="0"/>
                        </a:spcBef>
                        <a:spcAft>
                          <a:spcPts val="0"/>
                        </a:spcAft>
                        <a:buClr>
                          <a:srgbClr val="E31836"/>
                        </a:buClr>
                        <a:buSzPts val="1400"/>
                        <a:buFont typeface="Arial"/>
                        <a:buNone/>
                      </a:pPr>
                      <a:r>
                        <a:rPr lang="en-US" sz="1200" b="1">
                          <a:solidFill>
                            <a:srgbClr val="E31836"/>
                          </a:solidFill>
                          <a:latin typeface="Arial"/>
                          <a:ea typeface="Arial"/>
                          <a:cs typeface="Arial"/>
                          <a:sym typeface="Arial"/>
                        </a:rPr>
                        <a:t>2 CFR 200.214-215</a:t>
                      </a:r>
                      <a:endParaRPr b="1">
                        <a:solidFill>
                          <a:srgbClr val="E31836"/>
                        </a:solidFill>
                        <a:latin typeface="Arial"/>
                        <a:ea typeface="Arial"/>
                        <a:cs typeface="Arial"/>
                        <a:sym typeface="Arial"/>
                      </a:endParaRPr>
                    </a:p>
                    <a:p>
                      <a:pPr marL="0" marR="0" lvl="0" indent="0" algn="l" rtl="0">
                        <a:lnSpc>
                          <a:spcPct val="130000"/>
                        </a:lnSpc>
                        <a:spcBef>
                          <a:spcPts val="600"/>
                        </a:spcBef>
                        <a:spcAft>
                          <a:spcPts val="0"/>
                        </a:spcAft>
                        <a:buClr>
                          <a:schemeClr val="dk1"/>
                        </a:buClr>
                        <a:buSzPts val="1100"/>
                        <a:buFont typeface="Arial"/>
                        <a:buNone/>
                      </a:pPr>
                      <a:r>
                        <a:rPr lang="en-US" sz="1200" b="0" i="0" u="none" strike="noStrike" cap="none">
                          <a:solidFill>
                            <a:srgbClr val="595959"/>
                          </a:solidFill>
                          <a:latin typeface="Arial"/>
                          <a:ea typeface="Arial"/>
                          <a:cs typeface="Arial"/>
                          <a:sym typeface="Arial"/>
                        </a:rPr>
                        <a:t>Identifies restrictions on entities debarred, suspended, or otherwise excluded from or ineligible for participation in Federal assistance programs or activities.</a:t>
                      </a:r>
                      <a:endParaRPr sz="1500">
                        <a:solidFill>
                          <a:srgbClr val="595959"/>
                        </a:solidFil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dot"/>
                      <a:round/>
                      <a:headEnd type="none" w="sm" len="sm"/>
                      <a:tailEnd type="none" w="sm" len="sm"/>
                    </a:lnT>
                    <a:lnB w="12700" cap="flat" cmpd="sng">
                      <a:solidFill>
                        <a:srgbClr val="BFBFBF"/>
                      </a:solidFill>
                      <a:prstDash val="dot"/>
                      <a:round/>
                      <a:headEnd type="none" w="sm" len="sm"/>
                      <a:tailEnd type="none" w="sm" len="sm"/>
                    </a:lnB>
                    <a:solidFill>
                      <a:schemeClr val="lt1"/>
                    </a:solidFill>
                  </a:tcPr>
                </a:tc>
                <a:tc>
                  <a:txBody>
                    <a:bodyPr/>
                    <a:lstStyle/>
                    <a:p>
                      <a:pPr marL="457200" marR="0" lvl="0" indent="0" algn="l" rtl="0">
                        <a:lnSpc>
                          <a:spcPct val="130000"/>
                        </a:lnSpc>
                        <a:spcBef>
                          <a:spcPts val="0"/>
                        </a:spcBef>
                        <a:spcAft>
                          <a:spcPts val="0"/>
                        </a:spcAft>
                        <a:buNone/>
                      </a:pPr>
                      <a:endParaRPr dirty="0">
                        <a:solidFill>
                          <a:schemeClr val="accent5"/>
                        </a:solidFill>
                        <a:latin typeface="Arial"/>
                        <a:ea typeface="Arial"/>
                        <a:cs typeface="Arial"/>
                        <a:sym typeface="Arial"/>
                      </a:endParaRPr>
                    </a:p>
                    <a:p>
                      <a:pPr marL="285750" marR="0" lvl="0" indent="-222250" algn="l" rtl="0">
                        <a:lnSpc>
                          <a:spcPct val="130000"/>
                        </a:lnSpc>
                        <a:spcBef>
                          <a:spcPts val="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Recipients must implement a process that contains adequate controls to ensure that subrecipients and contractors are not suspended, debarred or otherwise ineligible.</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Recipients must also ensure that subrecipients have similar controls in place when administering their programs.</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Decentralized administration and/or lack of adequate subrecipient oversight could lead to this requirement being overlooked.</a:t>
                      </a:r>
                      <a:endParaRPr dirty="0">
                        <a:solidFill>
                          <a:schemeClr val="accent5"/>
                        </a:solidFill>
                        <a:latin typeface="Arial"/>
                        <a:ea typeface="Arial"/>
                        <a:cs typeface="Arial"/>
                        <a:sym typeface="Arial"/>
                      </a:endParaRPr>
                    </a:p>
                  </a:txBody>
                  <a:tcPr marL="91450" marR="91450" marT="45725" marB="45725">
                    <a:lnL w="12700"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dot"/>
                      <a:round/>
                      <a:headEnd type="none" w="sm" len="sm"/>
                      <a:tailEnd type="none" w="sm" len="sm"/>
                    </a:lnT>
                    <a:lnB w="12700" cap="flat" cmpd="sng">
                      <a:solidFill>
                        <a:srgbClr val="BFBFBF"/>
                      </a:solidFill>
                      <a:prstDash val="dot"/>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352" name="Google Shape;352;p14"/>
          <p:cNvSpPr txBox="1"/>
          <p:nvPr/>
        </p:nvSpPr>
        <p:spPr>
          <a:xfrm>
            <a:off x="4382347" y="6287383"/>
            <a:ext cx="7393095" cy="26762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  </a:t>
            </a:r>
            <a:fld id="{00000000-1234-1234-1234-123412341234}" type="slidenum">
              <a:rPr lang="en-US" sz="900">
                <a:solidFill>
                  <a:schemeClr val="lt2"/>
                </a:solidFill>
                <a:latin typeface="Arial"/>
                <a:ea typeface="Arial"/>
                <a:cs typeface="Arial"/>
                <a:sym typeface="Arial"/>
              </a:rPr>
              <a:t>14</a:t>
            </a:fld>
            <a:endParaRPr sz="900">
              <a:solidFill>
                <a:schemeClr val="lt2"/>
              </a:solidFill>
              <a:latin typeface="Arial"/>
              <a:ea typeface="Arial"/>
              <a:cs typeface="Arial"/>
              <a:sym typeface="Arial"/>
            </a:endParaRPr>
          </a:p>
        </p:txBody>
      </p:sp>
      <p:sp>
        <p:nvSpPr>
          <p:cNvPr id="353" name="Google Shape;353;p14"/>
          <p:cNvSpPr txBox="1">
            <a:spLocks noGrp="1"/>
          </p:cNvSpPr>
          <p:nvPr>
            <p:ph type="title"/>
          </p:nvPr>
        </p:nvSpPr>
        <p:spPr>
          <a:xfrm>
            <a:off x="411450" y="259491"/>
            <a:ext cx="11369100" cy="7653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Key Elements of 2 CFR Part 200 &amp; Compliance Considerations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aphicFrame>
        <p:nvGraphicFramePr>
          <p:cNvPr id="360" name="Google Shape;360;p15"/>
          <p:cNvGraphicFramePr/>
          <p:nvPr>
            <p:extLst>
              <p:ext uri="{D42A27DB-BD31-4B8C-83A1-F6EECF244321}">
                <p14:modId xmlns:p14="http://schemas.microsoft.com/office/powerpoint/2010/main" val="732456314"/>
              </p:ext>
            </p:extLst>
          </p:nvPr>
        </p:nvGraphicFramePr>
        <p:xfrm>
          <a:off x="406392" y="861922"/>
          <a:ext cx="11369050" cy="5425461"/>
        </p:xfrm>
        <a:graphic>
          <a:graphicData uri="http://schemas.openxmlformats.org/drawingml/2006/table">
            <a:tbl>
              <a:tblPr firstRow="1" bandRow="1">
                <a:noFill/>
                <a:tableStyleId>{456B0FDD-9198-425E-8D59-8B720546BAF2}</a:tableStyleId>
              </a:tblPr>
              <a:tblGrid>
                <a:gridCol w="2244611">
                  <a:extLst>
                    <a:ext uri="{9D8B030D-6E8A-4147-A177-3AD203B41FA5}">
                      <a16:colId xmlns:a16="http://schemas.microsoft.com/office/drawing/2014/main" val="20000"/>
                    </a:ext>
                  </a:extLst>
                </a:gridCol>
                <a:gridCol w="9124439">
                  <a:extLst>
                    <a:ext uri="{9D8B030D-6E8A-4147-A177-3AD203B41FA5}">
                      <a16:colId xmlns:a16="http://schemas.microsoft.com/office/drawing/2014/main" val="20001"/>
                    </a:ext>
                  </a:extLst>
                </a:gridCol>
              </a:tblGrid>
              <a:tr h="2544175">
                <a:tc>
                  <a:txBody>
                    <a:bodyPr/>
                    <a:lstStyle/>
                    <a:p>
                      <a:pPr marL="0" lvl="0" indent="0" algn="l" rtl="0">
                        <a:lnSpc>
                          <a:spcPct val="130000"/>
                        </a:lnSpc>
                        <a:spcBef>
                          <a:spcPts val="0"/>
                        </a:spcBef>
                        <a:spcAft>
                          <a:spcPts val="0"/>
                        </a:spcAft>
                        <a:buClr>
                          <a:srgbClr val="E31836"/>
                        </a:buClr>
                        <a:buSzPts val="1400"/>
                        <a:buFont typeface="Arial"/>
                        <a:buNone/>
                      </a:pPr>
                      <a:r>
                        <a:rPr lang="en-US">
                          <a:solidFill>
                            <a:srgbClr val="E31836"/>
                          </a:solidFill>
                          <a:latin typeface="Arial"/>
                          <a:ea typeface="Arial"/>
                          <a:cs typeface="Arial"/>
                          <a:sym typeface="Arial"/>
                        </a:rPr>
                        <a:t>Performance Measures</a:t>
                      </a:r>
                      <a:endParaRPr>
                        <a:solidFill>
                          <a:srgbClr val="E31836"/>
                        </a:solidFill>
                        <a:latin typeface="Arial"/>
                        <a:ea typeface="Arial"/>
                        <a:cs typeface="Arial"/>
                        <a:sym typeface="Arial"/>
                      </a:endParaRPr>
                    </a:p>
                    <a:p>
                      <a:pPr marL="0" lvl="0" indent="0" algn="l" rtl="0">
                        <a:lnSpc>
                          <a:spcPct val="130000"/>
                        </a:lnSpc>
                        <a:spcBef>
                          <a:spcPts val="0"/>
                        </a:spcBef>
                        <a:spcAft>
                          <a:spcPts val="0"/>
                        </a:spcAft>
                        <a:buClr>
                          <a:srgbClr val="E31836"/>
                        </a:buClr>
                        <a:buSzPts val="1400"/>
                        <a:buFont typeface="Arial"/>
                        <a:buNone/>
                      </a:pPr>
                      <a:r>
                        <a:rPr lang="en-US" sz="1200">
                          <a:solidFill>
                            <a:srgbClr val="E31836"/>
                          </a:solidFill>
                          <a:latin typeface="Arial"/>
                          <a:ea typeface="Arial"/>
                          <a:cs typeface="Arial"/>
                          <a:sym typeface="Arial"/>
                        </a:rPr>
                        <a:t>2 CFR 200.328-330</a:t>
                      </a:r>
                      <a:endParaRPr sz="1200">
                        <a:solidFill>
                          <a:srgbClr val="E31836"/>
                        </a:solidFill>
                        <a:latin typeface="Arial"/>
                        <a:ea typeface="Arial"/>
                        <a:cs typeface="Arial"/>
                        <a:sym typeface="Arial"/>
                      </a:endParaRPr>
                    </a:p>
                    <a:p>
                      <a:pPr marL="0" marR="0" lvl="0" indent="0" algn="l" rtl="0">
                        <a:lnSpc>
                          <a:spcPct val="130000"/>
                        </a:lnSpc>
                        <a:spcBef>
                          <a:spcPts val="600"/>
                        </a:spcBef>
                        <a:spcAft>
                          <a:spcPts val="0"/>
                        </a:spcAft>
                        <a:buClr>
                          <a:schemeClr val="dk1"/>
                        </a:buClr>
                        <a:buSzPts val="1100"/>
                        <a:buFont typeface="Arial"/>
                        <a:buNone/>
                      </a:pPr>
                      <a:r>
                        <a:rPr lang="en-US" sz="1200" b="0" i="0" u="none" strike="noStrike" cap="none">
                          <a:solidFill>
                            <a:srgbClr val="595959"/>
                          </a:solidFill>
                          <a:latin typeface="Arial"/>
                          <a:ea typeface="Arial"/>
                          <a:cs typeface="Arial"/>
                          <a:sym typeface="Arial"/>
                        </a:rPr>
                        <a:t>Recipients and subrecipients are responsible for oversight of financial and program operations,</a:t>
                      </a:r>
                      <a:r>
                        <a:rPr lang="en-US" sz="12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including reporting on specific financial or performance measures required by the federal funding agency.</a:t>
                      </a:r>
                      <a:endParaRPr sz="1500">
                        <a:solidFill>
                          <a:srgbClr val="595959"/>
                        </a:solidFil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E31836"/>
                      </a:solidFill>
                      <a:prstDash val="solid"/>
                      <a:round/>
                      <a:headEnd type="none" w="sm" len="sm"/>
                      <a:tailEnd type="none" w="sm" len="sm"/>
                    </a:lnT>
                    <a:lnB w="12700" cap="flat" cmpd="sng">
                      <a:solidFill>
                        <a:srgbClr val="BFBFBF"/>
                      </a:solidFill>
                      <a:prstDash val="dot"/>
                      <a:round/>
                      <a:headEnd type="none" w="sm" len="sm"/>
                      <a:tailEnd type="none" w="sm" len="sm"/>
                    </a:lnB>
                    <a:solidFill>
                      <a:schemeClr val="lt1"/>
                    </a:solidFill>
                  </a:tcPr>
                </a:tc>
                <a:tc>
                  <a:txBody>
                    <a:bodyPr/>
                    <a:lstStyle/>
                    <a:p>
                      <a:pPr marL="457200" marR="0" lvl="0" indent="0" algn="l" rtl="0">
                        <a:lnSpc>
                          <a:spcPct val="130000"/>
                        </a:lnSpc>
                        <a:spcBef>
                          <a:spcPts val="0"/>
                        </a:spcBef>
                        <a:spcAft>
                          <a:spcPts val="0"/>
                        </a:spcAft>
                        <a:buNone/>
                      </a:pPr>
                      <a:endParaRPr b="0" dirty="0">
                        <a:solidFill>
                          <a:schemeClr val="accent5"/>
                        </a:solidFill>
                        <a:latin typeface="Arial"/>
                        <a:ea typeface="Arial"/>
                        <a:cs typeface="Arial"/>
                        <a:sym typeface="Arial"/>
                      </a:endParaRPr>
                    </a:p>
                    <a:p>
                      <a:pPr marL="285750" marR="0" lvl="0" indent="-222250" algn="l" rtl="0">
                        <a:lnSpc>
                          <a:spcPct val="130000"/>
                        </a:lnSpc>
                        <a:spcBef>
                          <a:spcPts val="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Key performance indicators must be identified, communicated to subrecipients, included in subrecipient. agreements and  monitoring, and aggregated for reporting, requiring establishment of coordinated workflows</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The US Treasury indicates costs associated with specific expenditure categories require both recipients and subrecipients to report on required performance metrics that can be found in </a:t>
                      </a:r>
                      <a:r>
                        <a:rPr lang="en-US" sz="1400" b="0" i="0" u="sng" strike="noStrike" cap="none" dirty="0">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Appendix 1 of the SLFRF Compliance and Reporting Guidance</a:t>
                      </a:r>
                      <a:r>
                        <a:rPr lang="en-US" sz="1400" b="0" i="0" u="sng" strike="noStrike" cap="none" dirty="0">
                          <a:solidFill>
                            <a:schemeClr val="accent5"/>
                          </a:solidFill>
                          <a:latin typeface="Arial"/>
                          <a:ea typeface="Arial"/>
                          <a:cs typeface="Arial"/>
                          <a:sym typeface="Arial"/>
                        </a:rPr>
                        <a:t>.</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If any of the projects meet the criteria as an Evidence-Based Intervention, additional data collection will be required.</a:t>
                      </a:r>
                      <a:endParaRPr b="0" dirty="0">
                        <a:solidFill>
                          <a:schemeClr val="accent5"/>
                        </a:solidFill>
                        <a:latin typeface="Arial"/>
                        <a:ea typeface="Arial"/>
                        <a:cs typeface="Arial"/>
                        <a:sym typeface="Arial"/>
                      </a:endParaRPr>
                    </a:p>
                  </a:txBody>
                  <a:tcPr marL="91450" marR="91450" marT="45725" marB="45725">
                    <a:lnL w="12700"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E31836"/>
                      </a:solidFill>
                      <a:prstDash val="solid"/>
                      <a:round/>
                      <a:headEnd type="none" w="sm" len="sm"/>
                      <a:tailEnd type="none" w="sm" len="sm"/>
                    </a:lnT>
                    <a:lnB w="12700" cap="flat" cmpd="sng">
                      <a:solidFill>
                        <a:srgbClr val="BFBFBF"/>
                      </a:solidFill>
                      <a:prstDash val="dot"/>
                      <a:round/>
                      <a:headEnd type="none" w="sm" len="sm"/>
                      <a:tailEnd type="none" w="sm" len="sm"/>
                    </a:lnB>
                    <a:solidFill>
                      <a:schemeClr val="lt1"/>
                    </a:solidFill>
                  </a:tcPr>
                </a:tc>
                <a:extLst>
                  <a:ext uri="{0D108BD9-81ED-4DB2-BD59-A6C34878D82A}">
                    <a16:rowId xmlns:a16="http://schemas.microsoft.com/office/drawing/2014/main" val="10000"/>
                  </a:ext>
                </a:extLst>
              </a:tr>
              <a:tr h="2600225">
                <a:tc>
                  <a:txBody>
                    <a:bodyPr/>
                    <a:lstStyle/>
                    <a:p>
                      <a:pPr marL="0" lvl="0" indent="0" algn="l" rtl="0">
                        <a:lnSpc>
                          <a:spcPct val="130000"/>
                        </a:lnSpc>
                        <a:spcBef>
                          <a:spcPts val="0"/>
                        </a:spcBef>
                        <a:spcAft>
                          <a:spcPts val="0"/>
                        </a:spcAft>
                        <a:buClr>
                          <a:srgbClr val="E31836"/>
                        </a:buClr>
                        <a:buSzPts val="1400"/>
                        <a:buFont typeface="Arial"/>
                        <a:buNone/>
                      </a:pPr>
                      <a:r>
                        <a:rPr lang="en-US" b="1">
                          <a:solidFill>
                            <a:srgbClr val="E31836"/>
                          </a:solidFill>
                          <a:latin typeface="Arial"/>
                          <a:ea typeface="Arial"/>
                          <a:cs typeface="Arial"/>
                          <a:sym typeface="Arial"/>
                        </a:rPr>
                        <a:t>Subrecipient Monitoring</a:t>
                      </a:r>
                      <a:endParaRPr b="1">
                        <a:solidFill>
                          <a:srgbClr val="E31836"/>
                        </a:solidFill>
                        <a:latin typeface="Arial"/>
                        <a:ea typeface="Arial"/>
                        <a:cs typeface="Arial"/>
                        <a:sym typeface="Arial"/>
                      </a:endParaRPr>
                    </a:p>
                    <a:p>
                      <a:pPr marL="0" lvl="0" indent="0" algn="l" rtl="0">
                        <a:lnSpc>
                          <a:spcPct val="130000"/>
                        </a:lnSpc>
                        <a:spcBef>
                          <a:spcPts val="0"/>
                        </a:spcBef>
                        <a:spcAft>
                          <a:spcPts val="0"/>
                        </a:spcAft>
                        <a:buClr>
                          <a:srgbClr val="E31836"/>
                        </a:buClr>
                        <a:buSzPts val="1400"/>
                        <a:buFont typeface="Arial"/>
                        <a:buNone/>
                      </a:pPr>
                      <a:r>
                        <a:rPr lang="en-US" sz="1200" b="1">
                          <a:solidFill>
                            <a:srgbClr val="E31836"/>
                          </a:solidFill>
                          <a:latin typeface="Arial"/>
                          <a:ea typeface="Arial"/>
                          <a:cs typeface="Arial"/>
                          <a:sym typeface="Arial"/>
                        </a:rPr>
                        <a:t>2 CFR 200.331-333</a:t>
                      </a:r>
                      <a:endParaRPr b="1">
                        <a:solidFill>
                          <a:srgbClr val="E31836"/>
                        </a:solidFill>
                        <a:latin typeface="Arial"/>
                        <a:ea typeface="Arial"/>
                        <a:cs typeface="Arial"/>
                        <a:sym typeface="Arial"/>
                      </a:endParaRPr>
                    </a:p>
                    <a:p>
                      <a:pPr marL="0" marR="0" lvl="0" indent="0" algn="l" rtl="0">
                        <a:lnSpc>
                          <a:spcPct val="130000"/>
                        </a:lnSpc>
                        <a:spcBef>
                          <a:spcPts val="600"/>
                        </a:spcBef>
                        <a:spcAft>
                          <a:spcPts val="0"/>
                        </a:spcAft>
                        <a:buClr>
                          <a:schemeClr val="dk1"/>
                        </a:buClr>
                        <a:buSzPts val="1100"/>
                        <a:buFont typeface="Arial"/>
                        <a:buNone/>
                      </a:pPr>
                      <a:r>
                        <a:rPr lang="en-US" sz="1200" b="0" i="0" u="none" strike="noStrike" cap="none">
                          <a:solidFill>
                            <a:srgbClr val="595959"/>
                          </a:solidFill>
                          <a:latin typeface="Arial"/>
                          <a:ea typeface="Arial"/>
                          <a:cs typeface="Arial"/>
                          <a:sym typeface="Arial"/>
                        </a:rPr>
                        <a:t>Recipients and subrecipients are responsible for monitoring and enforcing compliance for entities receiving a subaward, </a:t>
                      </a:r>
                      <a:r>
                        <a:rPr lang="en-US" sz="12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whether they are considered subrecipients or contractors.</a:t>
                      </a:r>
                      <a:endParaRPr sz="1500">
                        <a:solidFill>
                          <a:srgbClr val="595959"/>
                        </a:solidFil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dot"/>
                      <a:round/>
                      <a:headEnd type="none" w="sm" len="sm"/>
                      <a:tailEnd type="none" w="sm" len="sm"/>
                    </a:lnT>
                    <a:lnB w="12700" cap="flat" cmpd="sng">
                      <a:solidFill>
                        <a:srgbClr val="BFBFBF"/>
                      </a:solidFill>
                      <a:prstDash val="dot"/>
                      <a:round/>
                      <a:headEnd type="none" w="sm" len="sm"/>
                      <a:tailEnd type="none" w="sm" len="sm"/>
                    </a:lnB>
                    <a:solidFill>
                      <a:schemeClr val="lt1"/>
                    </a:solidFill>
                  </a:tcPr>
                </a:tc>
                <a:tc>
                  <a:txBody>
                    <a:bodyPr/>
                    <a:lstStyle/>
                    <a:p>
                      <a:pPr marL="457200" marR="0" lvl="0" indent="0" algn="l" rtl="0">
                        <a:lnSpc>
                          <a:spcPct val="130000"/>
                        </a:lnSpc>
                        <a:spcBef>
                          <a:spcPts val="0"/>
                        </a:spcBef>
                        <a:spcAft>
                          <a:spcPts val="0"/>
                        </a:spcAft>
                        <a:buNone/>
                      </a:pPr>
                      <a:endParaRPr lang="en-US" dirty="0">
                        <a:solidFill>
                          <a:schemeClr val="accent5"/>
                        </a:solidFill>
                        <a:latin typeface="Arial"/>
                        <a:ea typeface="Arial"/>
                        <a:cs typeface="Arial"/>
                        <a:sym typeface="Arial"/>
                      </a:endParaRPr>
                    </a:p>
                    <a:p>
                      <a:pPr marL="285750" marR="0" lvl="0" indent="-222250" algn="l" rtl="0">
                        <a:lnSpc>
                          <a:spcPct val="130000"/>
                        </a:lnSpc>
                        <a:spcBef>
                          <a:spcPts val="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Monitoring is required for both subrecipients and contractor</a:t>
                      </a:r>
                      <a:r>
                        <a:rPr lang="en-US" dirty="0">
                          <a:solidFill>
                            <a:schemeClr val="accent5"/>
                          </a:solidFill>
                          <a:latin typeface="Arial"/>
                          <a:ea typeface="Arial"/>
                          <a:cs typeface="Arial"/>
                          <a:sym typeface="Arial"/>
                        </a:rPr>
                        <a:t>s.</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Subrecipient agreements should specifically include the applicable requirements (including indirect cost rates, procurement standards, risk assessments, internal controls, performance measures and reporting, monitoring, and single audit).</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Contracts for goods or services must also include required compliance language.</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Failing to include requirements in subrecipient agreements is noncompliance and sets up greater noncompliance without adequate recourse.</a:t>
                      </a:r>
                      <a:endParaRPr dirty="0"/>
                    </a:p>
                    <a:p>
                      <a:pPr marL="285750" marR="0" lvl="0" indent="-222250" algn="l" rtl="0">
                        <a:lnSpc>
                          <a:spcPct val="130000"/>
                        </a:lnSpc>
                        <a:spcBef>
                          <a:spcPts val="600"/>
                        </a:spcBef>
                        <a:spcAft>
                          <a:spcPts val="0"/>
                        </a:spcAft>
                        <a:buClr>
                          <a:schemeClr val="accent5"/>
                        </a:buClr>
                        <a:buSzPts val="1400"/>
                        <a:buFont typeface="Arial"/>
                        <a:buChar char="•"/>
                      </a:pPr>
                      <a:r>
                        <a:rPr lang="en-US" sz="1400" b="0" i="0" u="none" strike="noStrike" cap="none" dirty="0">
                          <a:solidFill>
                            <a:schemeClr val="accent5"/>
                          </a:solidFill>
                          <a:latin typeface="Arial"/>
                          <a:ea typeface="Arial"/>
                          <a:cs typeface="Arial"/>
                          <a:sym typeface="Arial"/>
                        </a:rPr>
                        <a:t>Amendments to existing agreements must include all compliance provisions as in a new agreement.</a:t>
                      </a:r>
                      <a:endParaRPr dirty="0"/>
                    </a:p>
                  </a:txBody>
                  <a:tcPr marL="91450" marR="91450" marT="45725" marB="45725">
                    <a:lnL w="12700"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dot"/>
                      <a:round/>
                      <a:headEnd type="none" w="sm" len="sm"/>
                      <a:tailEnd type="none" w="sm" len="sm"/>
                    </a:lnT>
                    <a:lnB w="12700" cap="flat" cmpd="sng">
                      <a:solidFill>
                        <a:srgbClr val="BFBFBF"/>
                      </a:solidFill>
                      <a:prstDash val="dot"/>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361" name="Google Shape;361;p15"/>
          <p:cNvSpPr txBox="1"/>
          <p:nvPr/>
        </p:nvSpPr>
        <p:spPr>
          <a:xfrm>
            <a:off x="4382347" y="6287383"/>
            <a:ext cx="7393095" cy="26762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  </a:t>
            </a:r>
            <a:fld id="{00000000-1234-1234-1234-123412341234}" type="slidenum">
              <a:rPr lang="en-US" sz="900">
                <a:solidFill>
                  <a:schemeClr val="lt2"/>
                </a:solidFill>
                <a:latin typeface="Arial"/>
                <a:ea typeface="Arial"/>
                <a:cs typeface="Arial"/>
                <a:sym typeface="Arial"/>
              </a:rPr>
              <a:t>15</a:t>
            </a:fld>
            <a:endParaRPr sz="900">
              <a:solidFill>
                <a:schemeClr val="lt2"/>
              </a:solidFill>
              <a:latin typeface="Arial"/>
              <a:ea typeface="Arial"/>
              <a:cs typeface="Arial"/>
              <a:sym typeface="Arial"/>
            </a:endParaRPr>
          </a:p>
        </p:txBody>
      </p:sp>
      <p:sp>
        <p:nvSpPr>
          <p:cNvPr id="362" name="Google Shape;362;p15"/>
          <p:cNvSpPr txBox="1">
            <a:spLocks noGrp="1"/>
          </p:cNvSpPr>
          <p:nvPr>
            <p:ph type="title"/>
          </p:nvPr>
        </p:nvSpPr>
        <p:spPr>
          <a:xfrm>
            <a:off x="411450" y="259491"/>
            <a:ext cx="11369100" cy="7653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Key Elements of 2 CFR Part 200 &amp; Compliance Considerations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6"/>
          <p:cNvSpPr txBox="1">
            <a:spLocks noGrp="1"/>
          </p:cNvSpPr>
          <p:nvPr>
            <p:ph type="title"/>
          </p:nvPr>
        </p:nvSpPr>
        <p:spPr>
          <a:xfrm>
            <a:off x="1697939" y="2272500"/>
            <a:ext cx="8796000" cy="2313000"/>
          </a:xfrm>
          <a:prstGeom prst="rect">
            <a:avLst/>
          </a:prstGeom>
          <a:noFill/>
          <a:ln>
            <a:noFill/>
          </a:ln>
        </p:spPr>
        <p:txBody>
          <a:bodyPr spcFirstLastPara="1" wrap="square" lIns="0" tIns="45700" rIns="0" bIns="45700" anchor="ctr" anchorCtr="0">
            <a:noAutofit/>
          </a:bodyPr>
          <a:lstStyle/>
          <a:p>
            <a:pPr marL="0" lvl="0" indent="0" algn="l" rtl="0">
              <a:lnSpc>
                <a:spcPct val="180000"/>
              </a:lnSpc>
              <a:spcBef>
                <a:spcPts val="0"/>
              </a:spcBef>
              <a:spcAft>
                <a:spcPts val="0"/>
              </a:spcAft>
              <a:buClr>
                <a:srgbClr val="E31836"/>
              </a:buClr>
              <a:buSzPts val="2100"/>
              <a:buFont typeface="Merriweather Sans"/>
              <a:buNone/>
            </a:pPr>
            <a:r>
              <a:rPr lang="en-US" sz="2800">
                <a:solidFill>
                  <a:srgbClr val="F2F2F2"/>
                </a:solidFill>
              </a:rPr>
              <a:t>American Rescue Plan Act Overview</a:t>
            </a:r>
            <a:br>
              <a:rPr lang="en-US" sz="2800">
                <a:solidFill>
                  <a:srgbClr val="F2F2F2"/>
                </a:solidFill>
              </a:rPr>
            </a:br>
            <a:r>
              <a:rPr lang="en-US" sz="2800">
                <a:solidFill>
                  <a:srgbClr val="F2F2F2"/>
                </a:solidFill>
              </a:rPr>
              <a:t>Key Elements of 2 CFR Part 200</a:t>
            </a:r>
            <a:br>
              <a:rPr lang="en-US" sz="2800">
                <a:solidFill>
                  <a:srgbClr val="F2F2F2"/>
                </a:solidFill>
              </a:rPr>
            </a:br>
            <a:r>
              <a:rPr lang="en-US" sz="2800" b="1">
                <a:solidFill>
                  <a:srgbClr val="F2F2F2"/>
                </a:solidFill>
              </a:rPr>
              <a:t>| Building a Compliance Framework</a:t>
            </a:r>
            <a:endParaRPr/>
          </a:p>
        </p:txBody>
      </p:sp>
      <p:sp>
        <p:nvSpPr>
          <p:cNvPr id="370" name="Google Shape;370;p16"/>
          <p:cNvSpPr txBox="1"/>
          <p:nvPr/>
        </p:nvSpPr>
        <p:spPr>
          <a:xfrm>
            <a:off x="4382347" y="6287383"/>
            <a:ext cx="7393095" cy="26762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a:t>
            </a:r>
            <a:r>
              <a:rPr lang="en-US" sz="900">
                <a:solidFill>
                  <a:srgbClr val="BFBFBF"/>
                </a:solidFill>
                <a:latin typeface="Arial"/>
                <a:ea typeface="Arial"/>
                <a:cs typeface="Arial"/>
                <a:sym typeface="Arial"/>
              </a:rPr>
              <a:t>|  </a:t>
            </a:r>
            <a:fld id="{00000000-1234-1234-1234-123412341234}" type="slidenum">
              <a:rPr lang="en-US" sz="900">
                <a:solidFill>
                  <a:srgbClr val="BFBFBF"/>
                </a:solidFill>
                <a:latin typeface="Arial"/>
                <a:ea typeface="Arial"/>
                <a:cs typeface="Arial"/>
                <a:sym typeface="Arial"/>
              </a:rPr>
              <a:t>16</a:t>
            </a:fld>
            <a:endParaRPr sz="900">
              <a:solidFill>
                <a:srgbClr val="BFBFBF"/>
              </a:solidFill>
              <a:latin typeface="Arial"/>
              <a:ea typeface="Arial"/>
              <a:cs typeface="Arial"/>
              <a:sym typeface="Arial"/>
            </a:endParaRPr>
          </a:p>
        </p:txBody>
      </p:sp>
      <p:pic>
        <p:nvPicPr>
          <p:cNvPr id="371" name="Google Shape;371;p16"/>
          <p:cNvPicPr preferRelativeResize="0"/>
          <p:nvPr/>
        </p:nvPicPr>
        <p:blipFill rotWithShape="1">
          <a:blip r:embed="rId3">
            <a:alphaModFix/>
          </a:blip>
          <a:srcRect/>
          <a:stretch/>
        </p:blipFill>
        <p:spPr>
          <a:xfrm>
            <a:off x="559475" y="5915275"/>
            <a:ext cx="1981049" cy="372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7"/>
          <p:cNvSpPr txBox="1"/>
          <p:nvPr/>
        </p:nvSpPr>
        <p:spPr>
          <a:xfrm>
            <a:off x="4382347" y="6287383"/>
            <a:ext cx="7393095" cy="26762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  </a:t>
            </a:r>
            <a:fld id="{00000000-1234-1234-1234-123412341234}" type="slidenum">
              <a:rPr lang="en-US" sz="900">
                <a:solidFill>
                  <a:schemeClr val="lt2"/>
                </a:solidFill>
                <a:latin typeface="Arial"/>
                <a:ea typeface="Arial"/>
                <a:cs typeface="Arial"/>
                <a:sym typeface="Arial"/>
              </a:rPr>
              <a:t>17</a:t>
            </a:fld>
            <a:endParaRPr sz="900">
              <a:solidFill>
                <a:schemeClr val="lt2"/>
              </a:solidFill>
              <a:latin typeface="Arial"/>
              <a:ea typeface="Arial"/>
              <a:cs typeface="Arial"/>
              <a:sym typeface="Arial"/>
            </a:endParaRPr>
          </a:p>
        </p:txBody>
      </p:sp>
      <p:grpSp>
        <p:nvGrpSpPr>
          <p:cNvPr id="377" name="Google Shape;377;p17"/>
          <p:cNvGrpSpPr/>
          <p:nvPr/>
        </p:nvGrpSpPr>
        <p:grpSpPr>
          <a:xfrm>
            <a:off x="387276" y="1268495"/>
            <a:ext cx="11417425" cy="4320900"/>
            <a:chOff x="402906" y="1491917"/>
            <a:chExt cx="11417425" cy="4320900"/>
          </a:xfrm>
        </p:grpSpPr>
        <p:sp>
          <p:nvSpPr>
            <p:cNvPr id="378" name="Google Shape;378;p17"/>
            <p:cNvSpPr/>
            <p:nvPr/>
          </p:nvSpPr>
          <p:spPr>
            <a:xfrm>
              <a:off x="402906" y="1491917"/>
              <a:ext cx="2654100" cy="4320900"/>
            </a:xfrm>
            <a:prstGeom prst="roundRect">
              <a:avLst>
                <a:gd name="adj" fmla="val 4231"/>
              </a:avLst>
            </a:prstGeom>
            <a:solidFill>
              <a:schemeClr val="lt1"/>
            </a:solidFill>
            <a:ln w="19050" cap="rnd" cmpd="sng">
              <a:solidFill>
                <a:srgbClr val="D8D8D8">
                  <a:alpha val="60392"/>
                </a:srgbClr>
              </a:solidFill>
              <a:prstDash val="solid"/>
              <a:round/>
              <a:headEnd type="none" w="sm" len="sm"/>
              <a:tailEnd type="none" w="sm" len="sm"/>
            </a:ln>
            <a:effectLst>
              <a:outerShdw blurRad="127000" dist="63500" dir="5400000" algn="t" rotWithShape="0">
                <a:srgbClr val="595959">
                  <a:alpha val="9803"/>
                </a:srgbClr>
              </a:outerShdw>
            </a:effectLst>
          </p:spPr>
          <p:txBody>
            <a:bodyPr spcFirstLastPara="1" wrap="square" lIns="0" tIns="182875" rIns="91425" bIns="182875" anchor="t" anchorCtr="0">
              <a:noAutofit/>
            </a:bodyPr>
            <a:lstStyle/>
            <a:p>
              <a:pPr marL="182563" marR="0" lvl="0" indent="0" algn="ctr" rtl="0">
                <a:lnSpc>
                  <a:spcPct val="130000"/>
                </a:lnSpc>
                <a:spcBef>
                  <a:spcPts val="0"/>
                </a:spcBef>
                <a:spcAft>
                  <a:spcPts val="0"/>
                </a:spcAft>
                <a:buNone/>
              </a:pPr>
              <a:endParaRPr sz="2400" b="1">
                <a:solidFill>
                  <a:schemeClr val="dk1"/>
                </a:solidFill>
                <a:latin typeface="Arial"/>
                <a:ea typeface="Arial"/>
                <a:cs typeface="Arial"/>
                <a:sym typeface="Arial"/>
              </a:endParaRPr>
            </a:p>
            <a:p>
              <a:pPr marL="182563" marR="0" lvl="0" indent="0" algn="l" rtl="0">
                <a:lnSpc>
                  <a:spcPct val="130000"/>
                </a:lnSpc>
                <a:spcBef>
                  <a:spcPts val="1200"/>
                </a:spcBef>
                <a:spcAft>
                  <a:spcPts val="1200"/>
                </a:spcAft>
                <a:buNone/>
              </a:pPr>
              <a:br>
                <a:rPr lang="en-US" sz="1400">
                  <a:solidFill>
                    <a:srgbClr val="E31836"/>
                  </a:solidFill>
                  <a:latin typeface="Arial"/>
                  <a:ea typeface="Arial"/>
                  <a:cs typeface="Arial"/>
                  <a:sym typeface="Arial"/>
                </a:rPr>
              </a:br>
              <a:r>
                <a:rPr lang="en-US" sz="1400">
                  <a:solidFill>
                    <a:srgbClr val="E31836"/>
                  </a:solidFill>
                  <a:latin typeface="Arial"/>
                  <a:ea typeface="Arial"/>
                  <a:cs typeface="Arial"/>
                  <a:sym typeface="Arial"/>
                </a:rPr>
                <a:t>Identify and evaluate your organization’s management, monitoring, and reporting workflows to determine what can be adapted for SLFRF administration. Identify best practices and current state gaps in processes, systems, communications, and internal controls.</a:t>
              </a:r>
              <a:endParaRPr/>
            </a:p>
          </p:txBody>
        </p:sp>
        <p:sp>
          <p:nvSpPr>
            <p:cNvPr id="379" name="Google Shape;379;p17"/>
            <p:cNvSpPr/>
            <p:nvPr/>
          </p:nvSpPr>
          <p:spPr>
            <a:xfrm>
              <a:off x="3317677" y="1491917"/>
              <a:ext cx="2778300" cy="4320900"/>
            </a:xfrm>
            <a:prstGeom prst="roundRect">
              <a:avLst>
                <a:gd name="adj" fmla="val 4042"/>
              </a:avLst>
            </a:prstGeom>
            <a:solidFill>
              <a:schemeClr val="lt1"/>
            </a:solidFill>
            <a:ln w="19050" cap="rnd" cmpd="sng">
              <a:solidFill>
                <a:srgbClr val="D8D8D8">
                  <a:alpha val="60392"/>
                </a:srgbClr>
              </a:solidFill>
              <a:prstDash val="solid"/>
              <a:round/>
              <a:headEnd type="none" w="sm" len="sm"/>
              <a:tailEnd type="none" w="sm" len="sm"/>
            </a:ln>
            <a:effectLst>
              <a:outerShdw blurRad="127000" dist="63500" dir="5400000" algn="t" rotWithShape="0">
                <a:srgbClr val="595959">
                  <a:alpha val="9803"/>
                </a:srgbClr>
              </a:outerShdw>
            </a:effectLst>
          </p:spPr>
          <p:txBody>
            <a:bodyPr spcFirstLastPara="1" wrap="square" lIns="0" tIns="182875" rIns="91425" bIns="182875" anchor="t" anchorCtr="0">
              <a:noAutofit/>
            </a:bodyPr>
            <a:lstStyle/>
            <a:p>
              <a:pPr marL="182563" marR="0" lvl="0" indent="0" algn="l" rtl="0">
                <a:lnSpc>
                  <a:spcPct val="130000"/>
                </a:lnSpc>
                <a:spcBef>
                  <a:spcPts val="0"/>
                </a:spcBef>
                <a:spcAft>
                  <a:spcPts val="0"/>
                </a:spcAft>
                <a:buNone/>
              </a:pPr>
              <a:endParaRPr sz="1400">
                <a:solidFill>
                  <a:schemeClr val="dk1"/>
                </a:solidFill>
                <a:latin typeface="Arial"/>
                <a:ea typeface="Arial"/>
                <a:cs typeface="Arial"/>
                <a:sym typeface="Arial"/>
              </a:endParaRPr>
            </a:p>
            <a:p>
              <a:pPr marL="182563" marR="0" lvl="0" indent="0" algn="l" rtl="0">
                <a:lnSpc>
                  <a:spcPct val="130000"/>
                </a:lnSpc>
                <a:spcBef>
                  <a:spcPts val="1200"/>
                </a:spcBef>
                <a:spcAft>
                  <a:spcPts val="0"/>
                </a:spcAft>
                <a:buNone/>
              </a:pPr>
              <a:endParaRPr sz="1400">
                <a:solidFill>
                  <a:schemeClr val="dk1"/>
                </a:solidFill>
                <a:latin typeface="Arial"/>
                <a:ea typeface="Arial"/>
                <a:cs typeface="Arial"/>
                <a:sym typeface="Arial"/>
              </a:endParaRPr>
            </a:p>
            <a:p>
              <a:pPr marL="182563" marR="0" lvl="0" indent="0" algn="l" rtl="0">
                <a:lnSpc>
                  <a:spcPct val="130000"/>
                </a:lnSpc>
                <a:spcBef>
                  <a:spcPts val="1200"/>
                </a:spcBef>
                <a:spcAft>
                  <a:spcPts val="1200"/>
                </a:spcAft>
                <a:buNone/>
              </a:pPr>
              <a:r>
                <a:rPr lang="en-US" sz="1400">
                  <a:solidFill>
                    <a:srgbClr val="595959"/>
                  </a:solidFill>
                  <a:latin typeface="Arial"/>
                  <a:ea typeface="Arial"/>
                  <a:cs typeface="Arial"/>
                  <a:sym typeface="Arial"/>
                </a:rPr>
                <a:t>Establish roles, responsibilities, and workflows for SLFRF and project management, including but not limited to, eligibility determination, risk analysis, subrecipient monitoring, performance indicator tracking, financial management, and program-level implementation and reporting.</a:t>
              </a:r>
              <a:endParaRPr>
                <a:solidFill>
                  <a:srgbClr val="595959"/>
                </a:solidFill>
              </a:endParaRPr>
            </a:p>
          </p:txBody>
        </p:sp>
        <p:sp>
          <p:nvSpPr>
            <p:cNvPr id="380" name="Google Shape;380;p17"/>
            <p:cNvSpPr/>
            <p:nvPr/>
          </p:nvSpPr>
          <p:spPr>
            <a:xfrm>
              <a:off x="6211005" y="1491917"/>
              <a:ext cx="2654100" cy="4320900"/>
            </a:xfrm>
            <a:prstGeom prst="roundRect">
              <a:avLst>
                <a:gd name="adj" fmla="val 4835"/>
              </a:avLst>
            </a:prstGeom>
            <a:solidFill>
              <a:schemeClr val="lt1"/>
            </a:solidFill>
            <a:ln w="19050" cap="rnd" cmpd="sng">
              <a:solidFill>
                <a:srgbClr val="D8D8D8">
                  <a:alpha val="60392"/>
                </a:srgbClr>
              </a:solidFill>
              <a:prstDash val="solid"/>
              <a:round/>
              <a:headEnd type="none" w="sm" len="sm"/>
              <a:tailEnd type="none" w="sm" len="sm"/>
            </a:ln>
            <a:effectLst>
              <a:outerShdw blurRad="127000" dist="63500" dir="5400000" algn="t" rotWithShape="0">
                <a:srgbClr val="595959">
                  <a:alpha val="9803"/>
                </a:srgbClr>
              </a:outerShdw>
            </a:effectLst>
          </p:spPr>
          <p:txBody>
            <a:bodyPr spcFirstLastPara="1" wrap="square" lIns="0" tIns="182875" rIns="91425" bIns="182875" anchor="t" anchorCtr="0">
              <a:noAutofit/>
            </a:bodyPr>
            <a:lstStyle/>
            <a:p>
              <a:pPr marL="182563" marR="0" lvl="0" indent="0" algn="l" rtl="0">
                <a:lnSpc>
                  <a:spcPct val="130000"/>
                </a:lnSpc>
                <a:spcBef>
                  <a:spcPts val="0"/>
                </a:spcBef>
                <a:spcAft>
                  <a:spcPts val="0"/>
                </a:spcAft>
                <a:buNone/>
              </a:pPr>
              <a:endParaRPr sz="1400">
                <a:solidFill>
                  <a:srgbClr val="E31836"/>
                </a:solidFill>
                <a:latin typeface="Arial"/>
                <a:ea typeface="Arial"/>
                <a:cs typeface="Arial"/>
                <a:sym typeface="Arial"/>
              </a:endParaRPr>
            </a:p>
            <a:p>
              <a:pPr marL="182563" marR="0" lvl="0" indent="0" algn="l" rtl="0">
                <a:lnSpc>
                  <a:spcPct val="130000"/>
                </a:lnSpc>
                <a:spcBef>
                  <a:spcPts val="1200"/>
                </a:spcBef>
                <a:spcAft>
                  <a:spcPts val="0"/>
                </a:spcAft>
                <a:buNone/>
              </a:pPr>
              <a:endParaRPr sz="1400">
                <a:solidFill>
                  <a:srgbClr val="E31836"/>
                </a:solidFill>
                <a:latin typeface="Arial"/>
                <a:ea typeface="Arial"/>
                <a:cs typeface="Arial"/>
                <a:sym typeface="Arial"/>
              </a:endParaRPr>
            </a:p>
            <a:p>
              <a:pPr marL="182563" marR="0" lvl="0" indent="0" algn="l" rtl="0">
                <a:lnSpc>
                  <a:spcPct val="130000"/>
                </a:lnSpc>
                <a:spcBef>
                  <a:spcPts val="1200"/>
                </a:spcBef>
                <a:spcAft>
                  <a:spcPts val="1200"/>
                </a:spcAft>
                <a:buNone/>
              </a:pPr>
              <a:r>
                <a:rPr lang="en-US" sz="1400">
                  <a:solidFill>
                    <a:srgbClr val="E31836"/>
                  </a:solidFill>
                  <a:latin typeface="Arial"/>
                  <a:ea typeface="Arial"/>
                  <a:cs typeface="Arial"/>
                  <a:sym typeface="Arial"/>
                </a:rPr>
                <a:t>Review existing and planned SLFRF projects for compliance and develop necessary adjustments to project scopes, performance indicators, budgets, and/or contractual agreements</a:t>
              </a:r>
              <a:r>
                <a:rPr lang="en-US" sz="1600">
                  <a:solidFill>
                    <a:srgbClr val="E31836"/>
                  </a:solidFill>
                  <a:latin typeface="Arial"/>
                  <a:ea typeface="Arial"/>
                  <a:cs typeface="Arial"/>
                  <a:sym typeface="Arial"/>
                </a:rPr>
                <a:t>.</a:t>
              </a:r>
              <a:r>
                <a:rPr lang="en-US" sz="1400">
                  <a:solidFill>
                    <a:srgbClr val="595959"/>
                  </a:solidFill>
                  <a:latin typeface="Arial"/>
                  <a:ea typeface="Arial"/>
                  <a:cs typeface="Arial"/>
                  <a:sym typeface="Arial"/>
                </a:rPr>
                <a:t> </a:t>
              </a:r>
              <a:endParaRPr/>
            </a:p>
          </p:txBody>
        </p:sp>
        <p:sp>
          <p:nvSpPr>
            <p:cNvPr id="381" name="Google Shape;381;p17"/>
            <p:cNvSpPr/>
            <p:nvPr/>
          </p:nvSpPr>
          <p:spPr>
            <a:xfrm>
              <a:off x="9042031" y="1491917"/>
              <a:ext cx="2778300" cy="4320900"/>
            </a:xfrm>
            <a:prstGeom prst="roundRect">
              <a:avLst>
                <a:gd name="adj" fmla="val 4042"/>
              </a:avLst>
            </a:prstGeom>
            <a:solidFill>
              <a:schemeClr val="lt1"/>
            </a:solidFill>
            <a:ln w="19050" cap="rnd" cmpd="sng">
              <a:solidFill>
                <a:srgbClr val="D8D8D8">
                  <a:alpha val="60392"/>
                </a:srgbClr>
              </a:solidFill>
              <a:prstDash val="solid"/>
              <a:round/>
              <a:headEnd type="none" w="sm" len="sm"/>
              <a:tailEnd type="none" w="sm" len="sm"/>
            </a:ln>
            <a:effectLst>
              <a:outerShdw blurRad="127000" dist="63500" dir="5400000" algn="t" rotWithShape="0">
                <a:srgbClr val="595959">
                  <a:alpha val="9803"/>
                </a:srgbClr>
              </a:outerShdw>
            </a:effectLst>
          </p:spPr>
          <p:txBody>
            <a:bodyPr spcFirstLastPara="1" wrap="square" lIns="0" tIns="182875" rIns="91425" bIns="182875" anchor="t" anchorCtr="0">
              <a:noAutofit/>
            </a:bodyPr>
            <a:lstStyle/>
            <a:p>
              <a:pPr marL="182563" marR="0" lvl="0" indent="0" algn="l" rtl="0">
                <a:lnSpc>
                  <a:spcPct val="130000"/>
                </a:lnSpc>
                <a:spcBef>
                  <a:spcPts val="0"/>
                </a:spcBef>
                <a:spcAft>
                  <a:spcPts val="0"/>
                </a:spcAft>
                <a:buNone/>
              </a:pPr>
              <a:endParaRPr sz="1400">
                <a:solidFill>
                  <a:schemeClr val="dk1"/>
                </a:solidFill>
                <a:latin typeface="Arial"/>
                <a:ea typeface="Arial"/>
                <a:cs typeface="Arial"/>
                <a:sym typeface="Arial"/>
              </a:endParaRPr>
            </a:p>
            <a:p>
              <a:pPr marL="182563" marR="0" lvl="0" indent="0" algn="l" rtl="0">
                <a:lnSpc>
                  <a:spcPct val="130000"/>
                </a:lnSpc>
                <a:spcBef>
                  <a:spcPts val="1200"/>
                </a:spcBef>
                <a:spcAft>
                  <a:spcPts val="0"/>
                </a:spcAft>
                <a:buNone/>
              </a:pPr>
              <a:endParaRPr sz="1400">
                <a:solidFill>
                  <a:schemeClr val="dk1"/>
                </a:solidFill>
                <a:latin typeface="Arial"/>
                <a:ea typeface="Arial"/>
                <a:cs typeface="Arial"/>
                <a:sym typeface="Arial"/>
              </a:endParaRPr>
            </a:p>
            <a:p>
              <a:pPr marL="182563" marR="0" lvl="0" indent="0" algn="l" rtl="0">
                <a:lnSpc>
                  <a:spcPct val="130000"/>
                </a:lnSpc>
                <a:spcBef>
                  <a:spcPts val="1200"/>
                </a:spcBef>
                <a:spcAft>
                  <a:spcPts val="1200"/>
                </a:spcAft>
                <a:buNone/>
              </a:pPr>
              <a:r>
                <a:rPr lang="en-US" sz="1400">
                  <a:solidFill>
                    <a:srgbClr val="595959"/>
                  </a:solidFill>
                  <a:latin typeface="Arial"/>
                  <a:ea typeface="Arial"/>
                  <a:cs typeface="Arial"/>
                  <a:sym typeface="Arial"/>
                </a:rPr>
                <a:t>Consider developing an organization-specific SLFRF program administration toolkit or other centralized repository containing standardized resources for citywide use. Components may include: contracting compliance checklists, model subrecipient agreement templates, and risk analysis and monitoring tools</a:t>
              </a:r>
              <a:r>
                <a:rPr lang="en-US" sz="1400">
                  <a:solidFill>
                    <a:schemeClr val="dk1"/>
                  </a:solidFill>
                  <a:latin typeface="Arial"/>
                  <a:ea typeface="Arial"/>
                  <a:cs typeface="Arial"/>
                  <a:sym typeface="Arial"/>
                </a:rPr>
                <a:t>.</a:t>
              </a:r>
              <a:endParaRPr/>
            </a:p>
          </p:txBody>
        </p:sp>
      </p:grpSp>
      <p:grpSp>
        <p:nvGrpSpPr>
          <p:cNvPr id="382" name="Google Shape;382;p17"/>
          <p:cNvGrpSpPr/>
          <p:nvPr/>
        </p:nvGrpSpPr>
        <p:grpSpPr>
          <a:xfrm>
            <a:off x="1309079" y="1403310"/>
            <a:ext cx="900740" cy="855459"/>
            <a:chOff x="4830883" y="882356"/>
            <a:chExt cx="4439330" cy="4439330"/>
          </a:xfrm>
        </p:grpSpPr>
        <p:sp>
          <p:nvSpPr>
            <p:cNvPr id="383" name="Google Shape;383;p17"/>
            <p:cNvSpPr/>
            <p:nvPr/>
          </p:nvSpPr>
          <p:spPr>
            <a:xfrm>
              <a:off x="4830883" y="882356"/>
              <a:ext cx="4439330" cy="4439330"/>
            </a:xfrm>
            <a:prstGeom prst="ellipse">
              <a:avLst/>
            </a:prstGeom>
            <a:solidFill>
              <a:srgbClr val="A5A5A5">
                <a:alpha val="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84" name="Google Shape;384;p17"/>
            <p:cNvSpPr/>
            <p:nvPr/>
          </p:nvSpPr>
          <p:spPr>
            <a:xfrm>
              <a:off x="5167960" y="1219433"/>
              <a:ext cx="3765176" cy="3765176"/>
            </a:xfrm>
            <a:prstGeom prst="ellipse">
              <a:avLst/>
            </a:prstGeom>
            <a:solidFill>
              <a:srgbClr val="FFFFFF"/>
            </a:solidFill>
            <a:ln>
              <a:noFill/>
            </a:ln>
            <a:effectLst>
              <a:outerShdw blurRad="127000" dist="63500" dir="5400000" algn="t" rotWithShape="0">
                <a:srgbClr val="000000">
                  <a:alpha val="2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a:solidFill>
                    <a:schemeClr val="dk1"/>
                  </a:solidFill>
                  <a:latin typeface="Arial"/>
                  <a:ea typeface="Arial"/>
                  <a:cs typeface="Arial"/>
                  <a:sym typeface="Arial"/>
                </a:rPr>
                <a:t>01</a:t>
              </a:r>
              <a:endParaRPr sz="2400">
                <a:solidFill>
                  <a:schemeClr val="dk1"/>
                </a:solidFill>
                <a:latin typeface="Arial"/>
                <a:ea typeface="Arial"/>
                <a:cs typeface="Arial"/>
                <a:sym typeface="Arial"/>
              </a:endParaRPr>
            </a:p>
          </p:txBody>
        </p:sp>
      </p:grpSp>
      <p:sp>
        <p:nvSpPr>
          <p:cNvPr id="385" name="Google Shape;385;p17"/>
          <p:cNvSpPr/>
          <p:nvPr/>
        </p:nvSpPr>
        <p:spPr>
          <a:xfrm>
            <a:off x="1483743" y="1587260"/>
            <a:ext cx="569344" cy="422695"/>
          </a:xfrm>
          <a:prstGeom prst="ellipse">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86" name="Google Shape;386;p17"/>
          <p:cNvSpPr/>
          <p:nvPr/>
        </p:nvSpPr>
        <p:spPr>
          <a:xfrm>
            <a:off x="1380226" y="1619692"/>
            <a:ext cx="759000" cy="422700"/>
          </a:xfrm>
          <a:prstGeom prst="ellipse">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387" name="Google Shape;387;p17"/>
          <p:cNvGrpSpPr/>
          <p:nvPr/>
        </p:nvGrpSpPr>
        <p:grpSpPr>
          <a:xfrm>
            <a:off x="4235419" y="1403310"/>
            <a:ext cx="900740" cy="855459"/>
            <a:chOff x="4830883" y="882356"/>
            <a:chExt cx="4439330" cy="4439330"/>
          </a:xfrm>
        </p:grpSpPr>
        <p:sp>
          <p:nvSpPr>
            <p:cNvPr id="388" name="Google Shape;388;p17"/>
            <p:cNvSpPr/>
            <p:nvPr/>
          </p:nvSpPr>
          <p:spPr>
            <a:xfrm>
              <a:off x="4830883" y="882356"/>
              <a:ext cx="4439330" cy="4439330"/>
            </a:xfrm>
            <a:prstGeom prst="ellipse">
              <a:avLst/>
            </a:prstGeom>
            <a:solidFill>
              <a:srgbClr val="A5A5A5">
                <a:alpha val="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89" name="Google Shape;389;p17"/>
            <p:cNvSpPr/>
            <p:nvPr/>
          </p:nvSpPr>
          <p:spPr>
            <a:xfrm>
              <a:off x="5167960" y="1219433"/>
              <a:ext cx="3765176" cy="3765176"/>
            </a:xfrm>
            <a:prstGeom prst="ellipse">
              <a:avLst/>
            </a:prstGeom>
            <a:solidFill>
              <a:srgbClr val="FFFFFF"/>
            </a:solidFill>
            <a:ln>
              <a:noFill/>
            </a:ln>
            <a:effectLst>
              <a:outerShdw blurRad="127000" dist="63500" dir="5400000" algn="t" rotWithShape="0">
                <a:srgbClr val="000000">
                  <a:alpha val="2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E31836"/>
                  </a:solidFill>
                  <a:latin typeface="Arial"/>
                  <a:ea typeface="Arial"/>
                  <a:cs typeface="Arial"/>
                  <a:sym typeface="Arial"/>
                </a:rPr>
                <a:t>02</a:t>
              </a:r>
              <a:endParaRPr sz="2400" b="1">
                <a:solidFill>
                  <a:srgbClr val="E31836"/>
                </a:solidFill>
                <a:latin typeface="Arial"/>
                <a:ea typeface="Arial"/>
                <a:cs typeface="Arial"/>
                <a:sym typeface="Arial"/>
              </a:endParaRPr>
            </a:p>
          </p:txBody>
        </p:sp>
      </p:grpSp>
      <p:grpSp>
        <p:nvGrpSpPr>
          <p:cNvPr id="390" name="Google Shape;390;p17"/>
          <p:cNvGrpSpPr/>
          <p:nvPr/>
        </p:nvGrpSpPr>
        <p:grpSpPr>
          <a:xfrm>
            <a:off x="9959774" y="1403310"/>
            <a:ext cx="900740" cy="855459"/>
            <a:chOff x="4830883" y="882356"/>
            <a:chExt cx="4439330" cy="4439330"/>
          </a:xfrm>
        </p:grpSpPr>
        <p:sp>
          <p:nvSpPr>
            <p:cNvPr id="391" name="Google Shape;391;p17"/>
            <p:cNvSpPr/>
            <p:nvPr/>
          </p:nvSpPr>
          <p:spPr>
            <a:xfrm>
              <a:off x="4830883" y="882356"/>
              <a:ext cx="4439330" cy="4439330"/>
            </a:xfrm>
            <a:prstGeom prst="ellipse">
              <a:avLst/>
            </a:prstGeom>
            <a:solidFill>
              <a:srgbClr val="A5A5A5">
                <a:alpha val="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92" name="Google Shape;392;p17"/>
            <p:cNvSpPr/>
            <p:nvPr/>
          </p:nvSpPr>
          <p:spPr>
            <a:xfrm>
              <a:off x="5167960" y="1219433"/>
              <a:ext cx="3765176" cy="3765176"/>
            </a:xfrm>
            <a:prstGeom prst="ellipse">
              <a:avLst/>
            </a:prstGeom>
            <a:solidFill>
              <a:srgbClr val="FFFFFF"/>
            </a:solidFill>
            <a:ln>
              <a:noFill/>
            </a:ln>
            <a:effectLst>
              <a:outerShdw blurRad="127000" dist="63500" dir="5400000" algn="t" rotWithShape="0">
                <a:srgbClr val="000000">
                  <a:alpha val="2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E31836"/>
                  </a:solidFill>
                  <a:latin typeface="Arial"/>
                  <a:ea typeface="Arial"/>
                  <a:cs typeface="Arial"/>
                  <a:sym typeface="Arial"/>
                </a:rPr>
                <a:t>04</a:t>
              </a:r>
              <a:endParaRPr sz="2400" b="1">
                <a:solidFill>
                  <a:srgbClr val="E31836"/>
                </a:solidFill>
                <a:latin typeface="Arial"/>
                <a:ea typeface="Arial"/>
                <a:cs typeface="Arial"/>
                <a:sym typeface="Arial"/>
              </a:endParaRPr>
            </a:p>
          </p:txBody>
        </p:sp>
      </p:grpSp>
      <p:grpSp>
        <p:nvGrpSpPr>
          <p:cNvPr id="393" name="Google Shape;393;p17"/>
          <p:cNvGrpSpPr/>
          <p:nvPr/>
        </p:nvGrpSpPr>
        <p:grpSpPr>
          <a:xfrm>
            <a:off x="7066635" y="1403310"/>
            <a:ext cx="900740" cy="855459"/>
            <a:chOff x="4830883" y="882356"/>
            <a:chExt cx="4439330" cy="4439330"/>
          </a:xfrm>
        </p:grpSpPr>
        <p:sp>
          <p:nvSpPr>
            <p:cNvPr id="394" name="Google Shape;394;p17"/>
            <p:cNvSpPr/>
            <p:nvPr/>
          </p:nvSpPr>
          <p:spPr>
            <a:xfrm>
              <a:off x="4830883" y="882356"/>
              <a:ext cx="4439330" cy="4439330"/>
            </a:xfrm>
            <a:prstGeom prst="ellipse">
              <a:avLst/>
            </a:prstGeom>
            <a:solidFill>
              <a:srgbClr val="A5A5A5">
                <a:alpha val="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95" name="Google Shape;395;p17"/>
            <p:cNvSpPr/>
            <p:nvPr/>
          </p:nvSpPr>
          <p:spPr>
            <a:xfrm>
              <a:off x="5167960" y="1219433"/>
              <a:ext cx="3765176" cy="3765176"/>
            </a:xfrm>
            <a:prstGeom prst="ellipse">
              <a:avLst/>
            </a:prstGeom>
            <a:solidFill>
              <a:srgbClr val="FFFFFF"/>
            </a:solidFill>
            <a:ln>
              <a:noFill/>
            </a:ln>
            <a:effectLst>
              <a:outerShdw blurRad="127000" dist="63500" dir="5400000" algn="t" rotWithShape="0">
                <a:srgbClr val="000000">
                  <a:alpha val="2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a:solidFill>
                    <a:schemeClr val="dk1"/>
                  </a:solidFill>
                  <a:latin typeface="Arial"/>
                  <a:ea typeface="Arial"/>
                  <a:cs typeface="Arial"/>
                  <a:sym typeface="Arial"/>
                </a:rPr>
                <a:t>03</a:t>
              </a:r>
              <a:endParaRPr sz="2400">
                <a:solidFill>
                  <a:schemeClr val="dk1"/>
                </a:solidFill>
                <a:latin typeface="Arial"/>
                <a:ea typeface="Arial"/>
                <a:cs typeface="Arial"/>
                <a:sym typeface="Arial"/>
              </a:endParaRPr>
            </a:p>
          </p:txBody>
        </p:sp>
      </p:grpSp>
      <p:sp>
        <p:nvSpPr>
          <p:cNvPr id="396" name="Google Shape;396;p17"/>
          <p:cNvSpPr txBox="1">
            <a:spLocks noGrp="1"/>
          </p:cNvSpPr>
          <p:nvPr>
            <p:ph type="title"/>
          </p:nvPr>
        </p:nvSpPr>
        <p:spPr>
          <a:xfrm>
            <a:off x="411450" y="259491"/>
            <a:ext cx="11369100" cy="7653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Building a Compliance Framework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f6cd3f03bb_0_0"/>
          <p:cNvSpPr txBox="1"/>
          <p:nvPr/>
        </p:nvSpPr>
        <p:spPr>
          <a:xfrm>
            <a:off x="4382347" y="6287383"/>
            <a:ext cx="7393200" cy="267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  </a:t>
            </a:r>
            <a:fld id="{00000000-1234-1234-1234-123412341234}" type="slidenum">
              <a:rPr lang="en-US" sz="900">
                <a:solidFill>
                  <a:schemeClr val="lt2"/>
                </a:solidFill>
                <a:latin typeface="Arial"/>
                <a:ea typeface="Arial"/>
                <a:cs typeface="Arial"/>
                <a:sym typeface="Arial"/>
              </a:rPr>
              <a:t>18</a:t>
            </a:fld>
            <a:endParaRPr sz="900">
              <a:solidFill>
                <a:schemeClr val="lt2"/>
              </a:solidFill>
              <a:latin typeface="Arial"/>
              <a:ea typeface="Arial"/>
              <a:cs typeface="Arial"/>
              <a:sym typeface="Arial"/>
            </a:endParaRPr>
          </a:p>
        </p:txBody>
      </p:sp>
      <p:sp>
        <p:nvSpPr>
          <p:cNvPr id="402" name="Google Shape;402;gf6cd3f03bb_0_0"/>
          <p:cNvSpPr txBox="1">
            <a:spLocks noGrp="1"/>
          </p:cNvSpPr>
          <p:nvPr>
            <p:ph type="title"/>
          </p:nvPr>
        </p:nvSpPr>
        <p:spPr>
          <a:xfrm>
            <a:off x="411450" y="259491"/>
            <a:ext cx="11369100" cy="7653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Planning and Coordination</a:t>
            </a:r>
            <a:endParaRPr/>
          </a:p>
        </p:txBody>
      </p:sp>
      <p:grpSp>
        <p:nvGrpSpPr>
          <p:cNvPr id="403" name="Google Shape;403;gf6cd3f03bb_0_0"/>
          <p:cNvGrpSpPr/>
          <p:nvPr/>
        </p:nvGrpSpPr>
        <p:grpSpPr>
          <a:xfrm>
            <a:off x="303183" y="1261188"/>
            <a:ext cx="11369371" cy="4071469"/>
            <a:chOff x="184541" y="4470833"/>
            <a:chExt cx="6799050" cy="2294691"/>
          </a:xfrm>
        </p:grpSpPr>
        <p:sp>
          <p:nvSpPr>
            <p:cNvPr id="404" name="Google Shape;404;gf6cd3f03bb_0_0"/>
            <p:cNvSpPr txBox="1"/>
            <p:nvPr/>
          </p:nvSpPr>
          <p:spPr>
            <a:xfrm>
              <a:off x="184541" y="5437123"/>
              <a:ext cx="1610700" cy="1102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700" b="1">
                  <a:solidFill>
                    <a:srgbClr val="E31836"/>
                  </a:solidFill>
                </a:rPr>
                <a:t>Planning</a:t>
              </a:r>
              <a:endParaRPr sz="1700" b="1">
                <a:solidFill>
                  <a:srgbClr val="E31836"/>
                </a:solidFill>
              </a:endParaRPr>
            </a:p>
            <a:p>
              <a:pPr marL="0" marR="0" lvl="0" indent="0" algn="l" rtl="0">
                <a:spcBef>
                  <a:spcPts val="0"/>
                </a:spcBef>
                <a:spcAft>
                  <a:spcPts val="0"/>
                </a:spcAft>
                <a:buNone/>
              </a:pPr>
              <a:endParaRPr sz="1100" b="1">
                <a:solidFill>
                  <a:srgbClr val="E31836"/>
                </a:solidFill>
              </a:endParaRPr>
            </a:p>
            <a:p>
              <a:pPr marL="0" marR="0" lvl="0" indent="0" algn="ctr" rtl="0">
                <a:spcBef>
                  <a:spcPts val="0"/>
                </a:spcBef>
                <a:spcAft>
                  <a:spcPts val="0"/>
                </a:spcAft>
                <a:buNone/>
              </a:pPr>
              <a:r>
                <a:rPr lang="en-US" sz="1100"/>
                <a:t>Given the timelines to use  federal funds, procurement professionals will need to account for federal deadlines and understand operational impacts. Start and end dates for all vendors supporting SLFRF implementation will be important to ensure funds are utilized within the period of performance.</a:t>
              </a:r>
              <a:endParaRPr sz="1100"/>
            </a:p>
          </p:txBody>
        </p:sp>
        <p:sp>
          <p:nvSpPr>
            <p:cNvPr id="405" name="Google Shape;405;gf6cd3f03bb_0_0"/>
            <p:cNvSpPr txBox="1"/>
            <p:nvPr/>
          </p:nvSpPr>
          <p:spPr>
            <a:xfrm>
              <a:off x="1817183" y="5437123"/>
              <a:ext cx="1768500" cy="124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700" b="1">
                  <a:solidFill>
                    <a:srgbClr val="E31836"/>
                  </a:solidFill>
                </a:rPr>
                <a:t>Assess Capacity</a:t>
              </a:r>
              <a:endParaRPr sz="1700" b="1">
                <a:solidFill>
                  <a:srgbClr val="E31836"/>
                </a:solidFill>
              </a:endParaRPr>
            </a:p>
            <a:p>
              <a:pPr marL="0" marR="0" lvl="0" indent="0" algn="ctr" rtl="0">
                <a:spcBef>
                  <a:spcPts val="0"/>
                </a:spcBef>
                <a:spcAft>
                  <a:spcPts val="0"/>
                </a:spcAft>
                <a:buNone/>
              </a:pPr>
              <a:endParaRPr sz="1600" b="1">
                <a:solidFill>
                  <a:srgbClr val="E31836"/>
                </a:solidFill>
              </a:endParaRPr>
            </a:p>
            <a:p>
              <a:pPr marL="0" marR="0" lvl="0" indent="0" algn="ctr" rtl="0">
                <a:spcBef>
                  <a:spcPts val="0"/>
                </a:spcBef>
                <a:spcAft>
                  <a:spcPts val="0"/>
                </a:spcAft>
                <a:buNone/>
              </a:pPr>
              <a:r>
                <a:rPr lang="en-US" sz="1100"/>
                <a:t>With an influx in federal funds, procurement professionals should assess the operational impact to procurement functions within the organization and consider ways to keep up with the demand (new technology, streamlined processes, contractor support, staff augmentation, etc). SLFRF may used to support additional administrative support under certain eligibility categories.</a:t>
              </a:r>
              <a:endParaRPr sz="1100" b="1">
                <a:solidFill>
                  <a:srgbClr val="E31836"/>
                </a:solidFill>
              </a:endParaRPr>
            </a:p>
          </p:txBody>
        </p:sp>
        <p:sp>
          <p:nvSpPr>
            <p:cNvPr id="406" name="Google Shape;406;gf6cd3f03bb_0_0"/>
            <p:cNvSpPr txBox="1"/>
            <p:nvPr/>
          </p:nvSpPr>
          <p:spPr>
            <a:xfrm>
              <a:off x="3674785" y="5437123"/>
              <a:ext cx="1482000" cy="101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700" b="1">
                  <a:solidFill>
                    <a:srgbClr val="E31836"/>
                  </a:solidFill>
                </a:rPr>
                <a:t>Coordination</a:t>
              </a:r>
              <a:endParaRPr sz="1700" b="1">
                <a:solidFill>
                  <a:srgbClr val="E31836"/>
                </a:solidFill>
              </a:endParaRPr>
            </a:p>
            <a:p>
              <a:pPr marL="0" marR="0" lvl="0" indent="0" algn="ctr" rtl="0">
                <a:spcBef>
                  <a:spcPts val="0"/>
                </a:spcBef>
                <a:spcAft>
                  <a:spcPts val="0"/>
                </a:spcAft>
                <a:buNone/>
              </a:pPr>
              <a:endParaRPr sz="1100"/>
            </a:p>
            <a:p>
              <a:pPr marL="0" marR="0" lvl="0" indent="0" algn="ctr" rtl="0">
                <a:spcBef>
                  <a:spcPts val="0"/>
                </a:spcBef>
                <a:spcAft>
                  <a:spcPts val="0"/>
                </a:spcAft>
                <a:buNone/>
              </a:pPr>
              <a:r>
                <a:rPr lang="en-US" sz="1100"/>
                <a:t>Integrating program guidance and the Uniform Guidance into contracts and agreements will be critical. For </a:t>
              </a:r>
              <a:r>
                <a:rPr lang="en-US" sz="1100">
                  <a:solidFill>
                    <a:srgbClr val="222222"/>
                  </a:solidFill>
                  <a:highlight>
                    <a:srgbClr val="FFFFFF"/>
                  </a:highlight>
                </a:rPr>
                <a:t> procurement operations that are decentralized, procurement staff at agencies should coordinate to determine what and how changes to contracts/agreements are made and ensure standardization where possible.</a:t>
              </a:r>
              <a:endParaRPr sz="1100"/>
            </a:p>
          </p:txBody>
        </p:sp>
        <p:sp>
          <p:nvSpPr>
            <p:cNvPr id="407" name="Google Shape;407;gf6cd3f03bb_0_0"/>
            <p:cNvSpPr txBox="1"/>
            <p:nvPr/>
          </p:nvSpPr>
          <p:spPr>
            <a:xfrm>
              <a:off x="5234891" y="5437123"/>
              <a:ext cx="1748700" cy="132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700" b="1">
                  <a:solidFill>
                    <a:srgbClr val="E31836"/>
                  </a:solidFill>
                </a:rPr>
                <a:t>Vendor Management</a:t>
              </a:r>
              <a:endParaRPr sz="1700" b="1">
                <a:solidFill>
                  <a:srgbClr val="E31836"/>
                </a:solidFill>
              </a:endParaRPr>
            </a:p>
            <a:p>
              <a:pPr marL="0" marR="0" lvl="0" indent="0" algn="ctr" rtl="0">
                <a:spcBef>
                  <a:spcPts val="0"/>
                </a:spcBef>
                <a:spcAft>
                  <a:spcPts val="0"/>
                </a:spcAft>
                <a:buNone/>
              </a:pPr>
              <a:endParaRPr sz="1100"/>
            </a:p>
            <a:p>
              <a:pPr marL="0" marR="0" lvl="0" indent="0" algn="ctr" rtl="0">
                <a:spcBef>
                  <a:spcPts val="0"/>
                </a:spcBef>
                <a:spcAft>
                  <a:spcPts val="0"/>
                </a:spcAft>
                <a:buNone/>
              </a:pPr>
              <a:r>
                <a:rPr lang="en-US" sz="1100">
                  <a:solidFill>
                    <a:schemeClr val="dk1"/>
                  </a:solidFill>
                </a:rPr>
                <a:t>Given the level of reporting requirements for SLFRF recipients and subrecipients</a:t>
              </a:r>
              <a:r>
                <a:rPr lang="en-US" sz="1100"/>
                <a:t>, coordinating with program staff will be important. Vendors will need to be notified of all requirements and should be included in all agreements and amendments to existing agreements. </a:t>
              </a:r>
              <a:endParaRPr/>
            </a:p>
          </p:txBody>
        </p:sp>
        <p:pic>
          <p:nvPicPr>
            <p:cNvPr id="408" name="Google Shape;408;gf6cd3f03bb_0_0"/>
            <p:cNvPicPr preferRelativeResize="0"/>
            <p:nvPr/>
          </p:nvPicPr>
          <p:blipFill rotWithShape="1">
            <a:blip r:embed="rId3">
              <a:alphaModFix/>
            </a:blip>
            <a:srcRect/>
            <a:stretch/>
          </p:blipFill>
          <p:spPr>
            <a:xfrm>
              <a:off x="5811194" y="4654327"/>
              <a:ext cx="552858" cy="552858"/>
            </a:xfrm>
            <a:prstGeom prst="rect">
              <a:avLst/>
            </a:prstGeom>
            <a:noFill/>
            <a:ln>
              <a:noFill/>
            </a:ln>
            <a:effectLst>
              <a:outerShdw blurRad="50800" dist="38100" dir="5400000" algn="t" rotWithShape="0">
                <a:srgbClr val="000000">
                  <a:alpha val="40000"/>
                </a:srgbClr>
              </a:outerShdw>
            </a:effectLst>
          </p:spPr>
        </p:pic>
        <p:grpSp>
          <p:nvGrpSpPr>
            <p:cNvPr id="409" name="Google Shape;409;gf6cd3f03bb_0_0"/>
            <p:cNvGrpSpPr/>
            <p:nvPr/>
          </p:nvGrpSpPr>
          <p:grpSpPr>
            <a:xfrm>
              <a:off x="557063" y="4470833"/>
              <a:ext cx="5998713" cy="885000"/>
              <a:chOff x="809249" y="649455"/>
              <a:chExt cx="4762017" cy="702548"/>
            </a:xfrm>
          </p:grpSpPr>
          <p:pic>
            <p:nvPicPr>
              <p:cNvPr id="410" name="Google Shape;410;gf6cd3f03bb_0_0"/>
              <p:cNvPicPr preferRelativeResize="0"/>
              <p:nvPr/>
            </p:nvPicPr>
            <p:blipFill rotWithShape="1">
              <a:blip r:embed="rId4">
                <a:alphaModFix/>
              </a:blip>
              <a:srcRect/>
              <a:stretch/>
            </p:blipFill>
            <p:spPr>
              <a:xfrm>
                <a:off x="2292600" y="758965"/>
                <a:ext cx="438912" cy="438912"/>
              </a:xfrm>
              <a:prstGeom prst="rect">
                <a:avLst/>
              </a:prstGeom>
              <a:noFill/>
              <a:ln>
                <a:noFill/>
              </a:ln>
              <a:effectLst>
                <a:outerShdw blurRad="50800" dist="38100" dir="5400000" algn="t" rotWithShape="0">
                  <a:srgbClr val="000000">
                    <a:alpha val="40000"/>
                  </a:srgbClr>
                </a:outerShdw>
              </a:effectLst>
            </p:spPr>
          </p:pic>
          <p:grpSp>
            <p:nvGrpSpPr>
              <p:cNvPr id="411" name="Google Shape;411;gf6cd3f03bb_0_0"/>
              <p:cNvGrpSpPr/>
              <p:nvPr/>
            </p:nvGrpSpPr>
            <p:grpSpPr>
              <a:xfrm>
                <a:off x="809249" y="649455"/>
                <a:ext cx="4762017" cy="702548"/>
                <a:chOff x="695207" y="4716256"/>
                <a:chExt cx="4762017" cy="702548"/>
              </a:xfrm>
            </p:grpSpPr>
            <p:sp>
              <p:nvSpPr>
                <p:cNvPr id="412" name="Google Shape;412;gf6cd3f03bb_0_0"/>
                <p:cNvSpPr/>
                <p:nvPr/>
              </p:nvSpPr>
              <p:spPr>
                <a:xfrm>
                  <a:off x="695207" y="4721757"/>
                  <a:ext cx="696600" cy="696900"/>
                </a:xfrm>
                <a:prstGeom prst="ellipse">
                  <a:avLst/>
                </a:prstGeom>
                <a:solidFill>
                  <a:srgbClr val="BFBFBF"/>
                </a:solidFill>
                <a:ln>
                  <a:noFill/>
                </a:ln>
              </p:spPr>
              <p:txBody>
                <a:bodyPr spcFirstLastPara="1" wrap="square" lIns="47675" tIns="23825" rIns="47675" bIns="23825" anchor="ctr" anchorCtr="0">
                  <a:noAutofit/>
                </a:bodyPr>
                <a:lstStyle/>
                <a:p>
                  <a:pPr marL="0" marR="0" lvl="0" indent="0" algn="ctr" rtl="0">
                    <a:spcBef>
                      <a:spcPts val="0"/>
                    </a:spcBef>
                    <a:spcAft>
                      <a:spcPts val="0"/>
                    </a:spcAft>
                    <a:buNone/>
                  </a:pPr>
                  <a:endParaRPr sz="300">
                    <a:solidFill>
                      <a:srgbClr val="FFFFFF"/>
                    </a:solidFill>
                    <a:latin typeface="Arial"/>
                    <a:ea typeface="Arial"/>
                    <a:cs typeface="Arial"/>
                    <a:sym typeface="Arial"/>
                  </a:endParaRPr>
                </a:p>
              </p:txBody>
            </p:sp>
            <p:sp>
              <p:nvSpPr>
                <p:cNvPr id="413" name="Google Shape;413;gf6cd3f03bb_0_0"/>
                <p:cNvSpPr/>
                <p:nvPr/>
              </p:nvSpPr>
              <p:spPr>
                <a:xfrm>
                  <a:off x="4760624" y="4721904"/>
                  <a:ext cx="696600" cy="696900"/>
                </a:xfrm>
                <a:prstGeom prst="ellipse">
                  <a:avLst/>
                </a:prstGeom>
                <a:solidFill>
                  <a:srgbClr val="BFBFBF"/>
                </a:solidFill>
                <a:ln>
                  <a:noFill/>
                </a:ln>
              </p:spPr>
              <p:txBody>
                <a:bodyPr spcFirstLastPara="1" wrap="square" lIns="47675" tIns="23825" rIns="47675" bIns="23825" anchor="ctr" anchorCtr="0">
                  <a:noAutofit/>
                </a:bodyPr>
                <a:lstStyle/>
                <a:p>
                  <a:pPr marL="0" marR="0" lvl="0" indent="0" algn="ctr" rtl="0">
                    <a:spcBef>
                      <a:spcPts val="0"/>
                    </a:spcBef>
                    <a:spcAft>
                      <a:spcPts val="0"/>
                    </a:spcAft>
                    <a:buNone/>
                  </a:pPr>
                  <a:endParaRPr sz="300">
                    <a:solidFill>
                      <a:srgbClr val="FFFFFF"/>
                    </a:solidFill>
                    <a:latin typeface="Arial"/>
                    <a:ea typeface="Arial"/>
                    <a:cs typeface="Arial"/>
                    <a:sym typeface="Arial"/>
                  </a:endParaRPr>
                </a:p>
              </p:txBody>
            </p:sp>
            <p:sp>
              <p:nvSpPr>
                <p:cNvPr id="414" name="Google Shape;414;gf6cd3f03bb_0_0"/>
                <p:cNvSpPr/>
                <p:nvPr/>
              </p:nvSpPr>
              <p:spPr>
                <a:xfrm>
                  <a:off x="4816915" y="4778210"/>
                  <a:ext cx="584100" cy="584100"/>
                </a:xfrm>
                <a:prstGeom prst="ellipse">
                  <a:avLst/>
                </a:prstGeom>
                <a:solidFill>
                  <a:srgbClr val="E31836"/>
                </a:solidFill>
                <a:ln>
                  <a:noFill/>
                </a:ln>
              </p:spPr>
              <p:txBody>
                <a:bodyPr spcFirstLastPara="1" wrap="square" lIns="47675" tIns="23825" rIns="47675" bIns="23825" anchor="ctr" anchorCtr="0">
                  <a:noAutofit/>
                </a:bodyPr>
                <a:lstStyle/>
                <a:p>
                  <a:pPr marL="0" marR="0" lvl="0" indent="0" algn="ctr" rtl="0">
                    <a:spcBef>
                      <a:spcPts val="0"/>
                    </a:spcBef>
                    <a:spcAft>
                      <a:spcPts val="0"/>
                    </a:spcAft>
                    <a:buNone/>
                  </a:pPr>
                  <a:endParaRPr sz="300">
                    <a:solidFill>
                      <a:srgbClr val="FFFFFF"/>
                    </a:solidFill>
                    <a:latin typeface="Arial"/>
                    <a:ea typeface="Arial"/>
                    <a:cs typeface="Arial"/>
                    <a:sym typeface="Arial"/>
                  </a:endParaRPr>
                </a:p>
              </p:txBody>
            </p:sp>
            <p:sp>
              <p:nvSpPr>
                <p:cNvPr id="415" name="Google Shape;415;gf6cd3f03bb_0_0"/>
                <p:cNvSpPr/>
                <p:nvPr/>
              </p:nvSpPr>
              <p:spPr>
                <a:xfrm>
                  <a:off x="2050346" y="4716256"/>
                  <a:ext cx="696600" cy="696900"/>
                </a:xfrm>
                <a:prstGeom prst="ellipse">
                  <a:avLst/>
                </a:prstGeom>
                <a:solidFill>
                  <a:srgbClr val="BFBFBF"/>
                </a:solidFill>
                <a:ln>
                  <a:noFill/>
                </a:ln>
              </p:spPr>
              <p:txBody>
                <a:bodyPr spcFirstLastPara="1" wrap="square" lIns="47675" tIns="23825" rIns="47675" bIns="23825" anchor="ctr" anchorCtr="0">
                  <a:noAutofit/>
                </a:bodyPr>
                <a:lstStyle/>
                <a:p>
                  <a:pPr marL="0" marR="0" lvl="0" indent="0" algn="ctr" rtl="0">
                    <a:spcBef>
                      <a:spcPts val="0"/>
                    </a:spcBef>
                    <a:spcAft>
                      <a:spcPts val="0"/>
                    </a:spcAft>
                    <a:buNone/>
                  </a:pPr>
                  <a:endParaRPr sz="300">
                    <a:solidFill>
                      <a:srgbClr val="FFFFFF"/>
                    </a:solidFill>
                    <a:latin typeface="Arial"/>
                    <a:ea typeface="Arial"/>
                    <a:cs typeface="Arial"/>
                    <a:sym typeface="Arial"/>
                  </a:endParaRPr>
                </a:p>
              </p:txBody>
            </p:sp>
            <p:sp>
              <p:nvSpPr>
                <p:cNvPr id="416" name="Google Shape;416;gf6cd3f03bb_0_0"/>
                <p:cNvSpPr/>
                <p:nvPr/>
              </p:nvSpPr>
              <p:spPr>
                <a:xfrm>
                  <a:off x="2106637" y="4772562"/>
                  <a:ext cx="584100" cy="584100"/>
                </a:xfrm>
                <a:prstGeom prst="ellipse">
                  <a:avLst/>
                </a:prstGeom>
                <a:solidFill>
                  <a:srgbClr val="E31836"/>
                </a:solidFill>
                <a:ln>
                  <a:noFill/>
                </a:ln>
              </p:spPr>
              <p:txBody>
                <a:bodyPr spcFirstLastPara="1" wrap="square" lIns="47675" tIns="23825" rIns="47675" bIns="23825" anchor="ctr" anchorCtr="0">
                  <a:noAutofit/>
                </a:bodyPr>
                <a:lstStyle/>
                <a:p>
                  <a:pPr marL="0" marR="0" lvl="0" indent="0" algn="ctr" rtl="0">
                    <a:spcBef>
                      <a:spcPts val="0"/>
                    </a:spcBef>
                    <a:spcAft>
                      <a:spcPts val="0"/>
                    </a:spcAft>
                    <a:buNone/>
                  </a:pPr>
                  <a:endParaRPr sz="300">
                    <a:solidFill>
                      <a:srgbClr val="FFFFFF"/>
                    </a:solidFill>
                    <a:latin typeface="Arial"/>
                    <a:ea typeface="Arial"/>
                    <a:cs typeface="Arial"/>
                    <a:sym typeface="Arial"/>
                  </a:endParaRPr>
                </a:p>
              </p:txBody>
            </p:sp>
            <p:grpSp>
              <p:nvGrpSpPr>
                <p:cNvPr id="417" name="Google Shape;417;gf6cd3f03bb_0_0"/>
                <p:cNvGrpSpPr/>
                <p:nvPr/>
              </p:nvGrpSpPr>
              <p:grpSpPr>
                <a:xfrm>
                  <a:off x="2107026" y="4749651"/>
                  <a:ext cx="1247594" cy="649765"/>
                  <a:chOff x="3913900" y="5865067"/>
                  <a:chExt cx="3322489" cy="1730400"/>
                </a:xfrm>
              </p:grpSpPr>
              <p:cxnSp>
                <p:nvCxnSpPr>
                  <p:cNvPr id="418" name="Google Shape;418;gf6cd3f03bb_0_0"/>
                  <p:cNvCxnSpPr/>
                  <p:nvPr/>
                </p:nvCxnSpPr>
                <p:spPr>
                  <a:xfrm>
                    <a:off x="5664989" y="6731857"/>
                    <a:ext cx="1571400" cy="0"/>
                  </a:xfrm>
                  <a:prstGeom prst="straightConnector1">
                    <a:avLst/>
                  </a:prstGeom>
                  <a:noFill/>
                  <a:ln w="38100" cap="flat" cmpd="sng">
                    <a:solidFill>
                      <a:srgbClr val="595959"/>
                    </a:solidFill>
                    <a:prstDash val="solid"/>
                    <a:miter lim="800000"/>
                    <a:headEnd type="none" w="sm" len="sm"/>
                    <a:tailEnd type="oval" w="med" len="med"/>
                  </a:ln>
                </p:spPr>
              </p:cxnSp>
              <p:sp>
                <p:nvSpPr>
                  <p:cNvPr id="419" name="Google Shape;419;gf6cd3f03bb_0_0"/>
                  <p:cNvSpPr/>
                  <p:nvPr/>
                </p:nvSpPr>
                <p:spPr>
                  <a:xfrm rot="-5400000">
                    <a:off x="3913900" y="5865067"/>
                    <a:ext cx="1730400" cy="1730400"/>
                  </a:xfrm>
                  <a:prstGeom prst="arc">
                    <a:avLst>
                      <a:gd name="adj1" fmla="val 2657162"/>
                      <a:gd name="adj2" fmla="val 8176062"/>
                    </a:avLst>
                  </a:prstGeom>
                  <a:noFill/>
                  <a:ln w="381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a:solidFill>
                        <a:srgbClr val="FFFFFF"/>
                      </a:solidFill>
                      <a:latin typeface="Arial"/>
                      <a:ea typeface="Arial"/>
                      <a:cs typeface="Arial"/>
                      <a:sym typeface="Arial"/>
                    </a:endParaRPr>
                  </a:p>
                </p:txBody>
              </p:sp>
            </p:grpSp>
            <p:grpSp>
              <p:nvGrpSpPr>
                <p:cNvPr id="420" name="Google Shape;420;gf6cd3f03bb_0_0"/>
                <p:cNvGrpSpPr/>
                <p:nvPr/>
              </p:nvGrpSpPr>
              <p:grpSpPr>
                <a:xfrm>
                  <a:off x="751648" y="4749651"/>
                  <a:ext cx="1247594" cy="649765"/>
                  <a:chOff x="3913900" y="5865067"/>
                  <a:chExt cx="3322489" cy="1730400"/>
                </a:xfrm>
              </p:grpSpPr>
              <p:cxnSp>
                <p:nvCxnSpPr>
                  <p:cNvPr id="421" name="Google Shape;421;gf6cd3f03bb_0_0"/>
                  <p:cNvCxnSpPr/>
                  <p:nvPr/>
                </p:nvCxnSpPr>
                <p:spPr>
                  <a:xfrm>
                    <a:off x="5664989" y="6731857"/>
                    <a:ext cx="1571400" cy="0"/>
                  </a:xfrm>
                  <a:prstGeom prst="straightConnector1">
                    <a:avLst/>
                  </a:prstGeom>
                  <a:noFill/>
                  <a:ln w="38100" cap="flat" cmpd="sng">
                    <a:solidFill>
                      <a:srgbClr val="595959"/>
                    </a:solidFill>
                    <a:prstDash val="solid"/>
                    <a:miter lim="800000"/>
                    <a:headEnd type="none" w="sm" len="sm"/>
                    <a:tailEnd type="oval" w="med" len="med"/>
                  </a:ln>
                </p:spPr>
              </p:cxnSp>
              <p:sp>
                <p:nvSpPr>
                  <p:cNvPr id="422" name="Google Shape;422;gf6cd3f03bb_0_0"/>
                  <p:cNvSpPr/>
                  <p:nvPr/>
                </p:nvSpPr>
                <p:spPr>
                  <a:xfrm rot="-5400000">
                    <a:off x="3913900" y="5865067"/>
                    <a:ext cx="1730400" cy="1730400"/>
                  </a:xfrm>
                  <a:prstGeom prst="arc">
                    <a:avLst>
                      <a:gd name="adj1" fmla="val 2657162"/>
                      <a:gd name="adj2" fmla="val 8176062"/>
                    </a:avLst>
                  </a:prstGeom>
                  <a:noFill/>
                  <a:ln w="381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a:solidFill>
                        <a:srgbClr val="FFFFFF"/>
                      </a:solidFill>
                      <a:latin typeface="Arial"/>
                      <a:ea typeface="Arial"/>
                      <a:cs typeface="Arial"/>
                      <a:sym typeface="Arial"/>
                    </a:endParaRPr>
                  </a:p>
                </p:txBody>
              </p:sp>
            </p:grpSp>
            <p:sp>
              <p:nvSpPr>
                <p:cNvPr id="423" name="Google Shape;423;gf6cd3f03bb_0_0"/>
                <p:cNvSpPr/>
                <p:nvPr/>
              </p:nvSpPr>
              <p:spPr>
                <a:xfrm>
                  <a:off x="751498" y="4778063"/>
                  <a:ext cx="584100" cy="584100"/>
                </a:xfrm>
                <a:prstGeom prst="ellipse">
                  <a:avLst/>
                </a:prstGeom>
                <a:solidFill>
                  <a:srgbClr val="E31836"/>
                </a:solidFill>
                <a:ln>
                  <a:noFill/>
                </a:ln>
              </p:spPr>
              <p:txBody>
                <a:bodyPr spcFirstLastPara="1" wrap="square" lIns="47675" tIns="23825" rIns="47675" bIns="23825" anchor="ctr" anchorCtr="0">
                  <a:noAutofit/>
                </a:bodyPr>
                <a:lstStyle/>
                <a:p>
                  <a:pPr marL="0" marR="0" lvl="0" indent="0" algn="ctr" rtl="0">
                    <a:spcBef>
                      <a:spcPts val="0"/>
                    </a:spcBef>
                    <a:spcAft>
                      <a:spcPts val="0"/>
                    </a:spcAft>
                    <a:buNone/>
                  </a:pPr>
                  <a:endParaRPr sz="300">
                    <a:solidFill>
                      <a:srgbClr val="FFFFFF"/>
                    </a:solidFill>
                    <a:latin typeface="Arial"/>
                    <a:ea typeface="Arial"/>
                    <a:cs typeface="Arial"/>
                    <a:sym typeface="Arial"/>
                  </a:endParaRPr>
                </a:p>
              </p:txBody>
            </p:sp>
            <p:grpSp>
              <p:nvGrpSpPr>
                <p:cNvPr id="424" name="Google Shape;424;gf6cd3f03bb_0_0"/>
                <p:cNvGrpSpPr/>
                <p:nvPr/>
              </p:nvGrpSpPr>
              <p:grpSpPr>
                <a:xfrm>
                  <a:off x="3462404" y="4749651"/>
                  <a:ext cx="1247594" cy="649765"/>
                  <a:chOff x="3913900" y="5865067"/>
                  <a:chExt cx="3322489" cy="1730400"/>
                </a:xfrm>
              </p:grpSpPr>
              <p:cxnSp>
                <p:nvCxnSpPr>
                  <p:cNvPr id="425" name="Google Shape;425;gf6cd3f03bb_0_0"/>
                  <p:cNvCxnSpPr/>
                  <p:nvPr/>
                </p:nvCxnSpPr>
                <p:spPr>
                  <a:xfrm>
                    <a:off x="5664989" y="6731857"/>
                    <a:ext cx="1571400" cy="0"/>
                  </a:xfrm>
                  <a:prstGeom prst="straightConnector1">
                    <a:avLst/>
                  </a:prstGeom>
                  <a:noFill/>
                  <a:ln w="38100" cap="flat" cmpd="sng">
                    <a:solidFill>
                      <a:srgbClr val="595959"/>
                    </a:solidFill>
                    <a:prstDash val="solid"/>
                    <a:miter lim="800000"/>
                    <a:headEnd type="none" w="sm" len="sm"/>
                    <a:tailEnd type="oval" w="med" len="med"/>
                  </a:ln>
                </p:spPr>
              </p:cxnSp>
              <p:sp>
                <p:nvSpPr>
                  <p:cNvPr id="426" name="Google Shape;426;gf6cd3f03bb_0_0"/>
                  <p:cNvSpPr/>
                  <p:nvPr/>
                </p:nvSpPr>
                <p:spPr>
                  <a:xfrm rot="-5400000">
                    <a:off x="3913900" y="5865067"/>
                    <a:ext cx="1730400" cy="1730400"/>
                  </a:xfrm>
                  <a:prstGeom prst="arc">
                    <a:avLst>
                      <a:gd name="adj1" fmla="val 2657162"/>
                      <a:gd name="adj2" fmla="val 8176062"/>
                    </a:avLst>
                  </a:prstGeom>
                  <a:noFill/>
                  <a:ln w="381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a:solidFill>
                        <a:srgbClr val="FFFFFF"/>
                      </a:solidFill>
                      <a:latin typeface="Arial"/>
                      <a:ea typeface="Arial"/>
                      <a:cs typeface="Arial"/>
                      <a:sym typeface="Arial"/>
                    </a:endParaRPr>
                  </a:p>
                </p:txBody>
              </p:sp>
            </p:grpSp>
            <p:sp>
              <p:nvSpPr>
                <p:cNvPr id="427" name="Google Shape;427;gf6cd3f03bb_0_0"/>
                <p:cNvSpPr/>
                <p:nvPr/>
              </p:nvSpPr>
              <p:spPr>
                <a:xfrm>
                  <a:off x="3405485" y="4718320"/>
                  <a:ext cx="696600" cy="696900"/>
                </a:xfrm>
                <a:prstGeom prst="ellipse">
                  <a:avLst/>
                </a:prstGeom>
                <a:solidFill>
                  <a:srgbClr val="BFBFBF"/>
                </a:solidFill>
                <a:ln>
                  <a:noFill/>
                </a:ln>
              </p:spPr>
              <p:txBody>
                <a:bodyPr spcFirstLastPara="1" wrap="square" lIns="47675" tIns="23825" rIns="47675" bIns="23825" anchor="ctr" anchorCtr="0">
                  <a:noAutofit/>
                </a:bodyPr>
                <a:lstStyle/>
                <a:p>
                  <a:pPr marL="0" marR="0" lvl="0" indent="0" algn="ctr" rtl="0">
                    <a:spcBef>
                      <a:spcPts val="0"/>
                    </a:spcBef>
                    <a:spcAft>
                      <a:spcPts val="0"/>
                    </a:spcAft>
                    <a:buNone/>
                  </a:pPr>
                  <a:endParaRPr sz="300">
                    <a:solidFill>
                      <a:srgbClr val="FFFFFF"/>
                    </a:solidFill>
                    <a:latin typeface="Arial"/>
                    <a:ea typeface="Arial"/>
                    <a:cs typeface="Arial"/>
                    <a:sym typeface="Arial"/>
                  </a:endParaRPr>
                </a:p>
              </p:txBody>
            </p:sp>
          </p:grpSp>
        </p:grpSp>
      </p:grpSp>
      <p:pic>
        <p:nvPicPr>
          <p:cNvPr id="428" name="Google Shape;428;gf6cd3f03bb_0_0"/>
          <p:cNvPicPr preferRelativeResize="0"/>
          <p:nvPr/>
        </p:nvPicPr>
        <p:blipFill rotWithShape="1">
          <a:blip r:embed="rId5">
            <a:alphaModFix/>
          </a:blip>
          <a:srcRect/>
          <a:stretch/>
        </p:blipFill>
        <p:spPr>
          <a:xfrm>
            <a:off x="4168520" y="1658649"/>
            <a:ext cx="765281" cy="765301"/>
          </a:xfrm>
          <a:prstGeom prst="rect">
            <a:avLst/>
          </a:prstGeom>
          <a:noFill/>
          <a:ln>
            <a:noFill/>
          </a:ln>
          <a:effectLst>
            <a:outerShdw blurRad="50800" dist="38100" dir="5400000" algn="t" rotWithShape="0">
              <a:srgbClr val="000000">
                <a:alpha val="40000"/>
              </a:srgbClr>
            </a:outerShdw>
          </a:effectLst>
        </p:spPr>
      </p:pic>
      <p:pic>
        <p:nvPicPr>
          <p:cNvPr id="429" name="Google Shape;429;gf6cd3f03bb_0_0"/>
          <p:cNvPicPr preferRelativeResize="0"/>
          <p:nvPr/>
        </p:nvPicPr>
        <p:blipFill rotWithShape="1">
          <a:blip r:embed="rId6">
            <a:alphaModFix/>
          </a:blip>
          <a:srcRect/>
          <a:stretch/>
        </p:blipFill>
        <p:spPr>
          <a:xfrm>
            <a:off x="9873550" y="1641014"/>
            <a:ext cx="800575" cy="800575"/>
          </a:xfrm>
          <a:prstGeom prst="rect">
            <a:avLst/>
          </a:prstGeom>
          <a:noFill/>
          <a:ln>
            <a:noFill/>
          </a:ln>
          <a:effectLst>
            <a:outerShdw blurRad="50800" dist="38100" dir="5400000" algn="t" rotWithShape="0">
              <a:srgbClr val="000000">
                <a:alpha val="40000"/>
              </a:srgbClr>
            </a:outerShdw>
          </a:effectLst>
        </p:spPr>
      </p:pic>
      <p:pic>
        <p:nvPicPr>
          <p:cNvPr id="430" name="Google Shape;430;gf6cd3f03bb_0_0"/>
          <p:cNvPicPr preferRelativeResize="0"/>
          <p:nvPr/>
        </p:nvPicPr>
        <p:blipFill>
          <a:blip r:embed="rId7">
            <a:alphaModFix/>
          </a:blip>
          <a:stretch>
            <a:fillRect/>
          </a:stretch>
        </p:blipFill>
        <p:spPr>
          <a:xfrm rot="3">
            <a:off x="6743587" y="1368926"/>
            <a:ext cx="1320175" cy="1344774"/>
          </a:xfrm>
          <a:prstGeom prst="rect">
            <a:avLst/>
          </a:prstGeom>
          <a:noFill/>
          <a:ln>
            <a:noFill/>
          </a:ln>
        </p:spPr>
      </p:pic>
      <p:pic>
        <p:nvPicPr>
          <p:cNvPr id="431" name="Google Shape;431;gf6cd3f03bb_0_0"/>
          <p:cNvPicPr preferRelativeResize="0"/>
          <p:nvPr/>
        </p:nvPicPr>
        <p:blipFill>
          <a:blip r:embed="rId8">
            <a:alphaModFix/>
          </a:blip>
          <a:stretch>
            <a:fillRect/>
          </a:stretch>
        </p:blipFill>
        <p:spPr>
          <a:xfrm>
            <a:off x="990499" y="1381224"/>
            <a:ext cx="1320175" cy="1320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8"/>
          <p:cNvSpPr txBox="1">
            <a:spLocks noGrp="1"/>
          </p:cNvSpPr>
          <p:nvPr>
            <p:ph type="title"/>
          </p:nvPr>
        </p:nvSpPr>
        <p:spPr>
          <a:xfrm>
            <a:off x="895375" y="2587050"/>
            <a:ext cx="3116700" cy="617100"/>
          </a:xfrm>
          <a:prstGeom prst="rect">
            <a:avLst/>
          </a:prstGeom>
          <a:noFill/>
          <a:ln>
            <a:noFill/>
          </a:ln>
        </p:spPr>
        <p:txBody>
          <a:bodyPr spcFirstLastPara="1" wrap="square" lIns="0" tIns="45700" rIns="0" bIns="45700" anchor="ctr" anchorCtr="0">
            <a:noAutofit/>
          </a:bodyPr>
          <a:lstStyle/>
          <a:p>
            <a:pPr marL="0" lvl="0" indent="0" algn="l" rtl="0">
              <a:lnSpc>
                <a:spcPct val="180000"/>
              </a:lnSpc>
              <a:spcBef>
                <a:spcPts val="0"/>
              </a:spcBef>
              <a:spcAft>
                <a:spcPts val="0"/>
              </a:spcAft>
              <a:buClr>
                <a:srgbClr val="E31836"/>
              </a:buClr>
              <a:buSzPts val="2400"/>
              <a:buFont typeface="Merriweather Sans"/>
              <a:buNone/>
            </a:pPr>
            <a:r>
              <a:rPr lang="en-US" sz="4200" b="1">
                <a:solidFill>
                  <a:srgbClr val="F2F2F2"/>
                </a:solidFill>
              </a:rPr>
              <a:t>Questions?</a:t>
            </a:r>
            <a:endParaRPr sz="3000"/>
          </a:p>
        </p:txBody>
      </p:sp>
      <p:pic>
        <p:nvPicPr>
          <p:cNvPr id="437" name="Google Shape;437;p18"/>
          <p:cNvPicPr preferRelativeResize="0"/>
          <p:nvPr/>
        </p:nvPicPr>
        <p:blipFill rotWithShape="1">
          <a:blip r:embed="rId3">
            <a:alphaModFix/>
          </a:blip>
          <a:srcRect/>
          <a:stretch/>
        </p:blipFill>
        <p:spPr>
          <a:xfrm>
            <a:off x="8291207" y="5335599"/>
            <a:ext cx="2800982" cy="526097"/>
          </a:xfrm>
          <a:prstGeom prst="rect">
            <a:avLst/>
          </a:prstGeom>
          <a:noFill/>
          <a:ln>
            <a:noFill/>
          </a:ln>
        </p:spPr>
      </p:pic>
      <p:sp>
        <p:nvSpPr>
          <p:cNvPr id="438" name="Google Shape;438;p18"/>
          <p:cNvSpPr txBox="1"/>
          <p:nvPr/>
        </p:nvSpPr>
        <p:spPr>
          <a:xfrm>
            <a:off x="2766744" y="5436340"/>
            <a:ext cx="4516460" cy="5260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BFBFBF"/>
              </a:buClr>
              <a:buSzPts val="1190"/>
              <a:buFont typeface="Noto Sans Symbols"/>
              <a:buNone/>
            </a:pPr>
            <a:r>
              <a:rPr lang="en-US" sz="1400">
                <a:solidFill>
                  <a:srgbClr val="BFBFBF"/>
                </a:solidFill>
                <a:latin typeface="Arial"/>
                <a:ea typeface="Arial"/>
                <a:cs typeface="Arial"/>
                <a:sym typeface="Arial"/>
              </a:rPr>
              <a:t>www.hagertyconsulting.com</a:t>
            </a:r>
            <a:endParaRPr/>
          </a:p>
        </p:txBody>
      </p:sp>
      <p:grpSp>
        <p:nvGrpSpPr>
          <p:cNvPr id="439" name="Google Shape;439;p18"/>
          <p:cNvGrpSpPr/>
          <p:nvPr/>
        </p:nvGrpSpPr>
        <p:grpSpPr>
          <a:xfrm>
            <a:off x="895387" y="5415111"/>
            <a:ext cx="1485064" cy="372777"/>
            <a:chOff x="237744" y="9153144"/>
            <a:chExt cx="874268" cy="219457"/>
          </a:xfrm>
        </p:grpSpPr>
        <p:grpSp>
          <p:nvGrpSpPr>
            <p:cNvPr id="440" name="Google Shape;440;p18"/>
            <p:cNvGrpSpPr/>
            <p:nvPr/>
          </p:nvGrpSpPr>
          <p:grpSpPr>
            <a:xfrm>
              <a:off x="237744" y="9153144"/>
              <a:ext cx="219456" cy="219456"/>
              <a:chOff x="305582" y="7904999"/>
              <a:chExt cx="219456" cy="219456"/>
            </a:xfrm>
          </p:grpSpPr>
          <p:sp>
            <p:nvSpPr>
              <p:cNvPr id="441" name="Google Shape;441;p18"/>
              <p:cNvSpPr/>
              <p:nvPr/>
            </p:nvSpPr>
            <p:spPr>
              <a:xfrm>
                <a:off x="305582" y="7904999"/>
                <a:ext cx="219456" cy="219456"/>
              </a:xfrm>
              <a:prstGeom prst="ellipse">
                <a:avLst/>
              </a:prstGeom>
              <a:solidFill>
                <a:srgbClr val="D8D8D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442" name="Google Shape;442;p18"/>
              <p:cNvPicPr preferRelativeResize="0"/>
              <p:nvPr/>
            </p:nvPicPr>
            <p:blipFill rotWithShape="1">
              <a:blip r:embed="rId4">
                <a:alphaModFix/>
              </a:blip>
              <a:srcRect/>
              <a:stretch/>
            </p:blipFill>
            <p:spPr>
              <a:xfrm>
                <a:off x="360938" y="7951734"/>
                <a:ext cx="112376" cy="106686"/>
              </a:xfrm>
              <a:prstGeom prst="rect">
                <a:avLst/>
              </a:prstGeom>
              <a:noFill/>
              <a:ln>
                <a:noFill/>
              </a:ln>
            </p:spPr>
          </p:pic>
        </p:grpSp>
        <p:grpSp>
          <p:nvGrpSpPr>
            <p:cNvPr id="443" name="Google Shape;443;p18"/>
            <p:cNvGrpSpPr/>
            <p:nvPr/>
          </p:nvGrpSpPr>
          <p:grpSpPr>
            <a:xfrm>
              <a:off x="565150" y="9153144"/>
              <a:ext cx="219456" cy="219456"/>
              <a:chOff x="234592" y="9773401"/>
              <a:chExt cx="219456" cy="219456"/>
            </a:xfrm>
          </p:grpSpPr>
          <p:sp>
            <p:nvSpPr>
              <p:cNvPr id="444" name="Google Shape;444;p18"/>
              <p:cNvSpPr/>
              <p:nvPr/>
            </p:nvSpPr>
            <p:spPr>
              <a:xfrm>
                <a:off x="234592" y="9773401"/>
                <a:ext cx="219456" cy="219456"/>
              </a:xfrm>
              <a:prstGeom prst="ellipse">
                <a:avLst/>
              </a:prstGeom>
              <a:solidFill>
                <a:srgbClr val="D8D8D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445" name="Google Shape;445;p18"/>
              <p:cNvPicPr preferRelativeResize="0"/>
              <p:nvPr/>
            </p:nvPicPr>
            <p:blipFill rotWithShape="1">
              <a:blip r:embed="rId5">
                <a:alphaModFix/>
              </a:blip>
              <a:srcRect/>
              <a:stretch/>
            </p:blipFill>
            <p:spPr>
              <a:xfrm>
                <a:off x="306725" y="9817597"/>
                <a:ext cx="64008" cy="137160"/>
              </a:xfrm>
              <a:prstGeom prst="rect">
                <a:avLst/>
              </a:prstGeom>
              <a:noFill/>
              <a:ln>
                <a:noFill/>
              </a:ln>
            </p:spPr>
          </p:pic>
        </p:grpSp>
        <p:grpSp>
          <p:nvGrpSpPr>
            <p:cNvPr id="446" name="Google Shape;446;p18"/>
            <p:cNvGrpSpPr/>
            <p:nvPr/>
          </p:nvGrpSpPr>
          <p:grpSpPr>
            <a:xfrm>
              <a:off x="892556" y="9153144"/>
              <a:ext cx="219456" cy="219456"/>
              <a:chOff x="229001" y="10174202"/>
              <a:chExt cx="219456" cy="219456"/>
            </a:xfrm>
          </p:grpSpPr>
          <p:sp>
            <p:nvSpPr>
              <p:cNvPr id="447" name="Google Shape;447;p18"/>
              <p:cNvSpPr/>
              <p:nvPr/>
            </p:nvSpPr>
            <p:spPr>
              <a:xfrm>
                <a:off x="229001" y="10174202"/>
                <a:ext cx="219456" cy="219456"/>
              </a:xfrm>
              <a:prstGeom prst="ellipse">
                <a:avLst/>
              </a:prstGeom>
              <a:solidFill>
                <a:srgbClr val="D8D8D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448" name="Google Shape;448;p18"/>
              <p:cNvPicPr preferRelativeResize="0"/>
              <p:nvPr/>
            </p:nvPicPr>
            <p:blipFill rotWithShape="1">
              <a:blip r:embed="rId6">
                <a:alphaModFix/>
              </a:blip>
              <a:srcRect/>
              <a:stretch/>
            </p:blipFill>
            <p:spPr>
              <a:xfrm>
                <a:off x="278828" y="10220660"/>
                <a:ext cx="129250" cy="129250"/>
              </a:xfrm>
              <a:prstGeom prst="rect">
                <a:avLst/>
              </a:prstGeom>
              <a:noFill/>
              <a:ln>
                <a:noFill/>
              </a:ln>
            </p:spPr>
          </p:pic>
        </p:grpSp>
      </p:grpSp>
      <p:sp>
        <p:nvSpPr>
          <p:cNvPr id="449" name="Google Shape;449;p18"/>
          <p:cNvSpPr txBox="1"/>
          <p:nvPr/>
        </p:nvSpPr>
        <p:spPr>
          <a:xfrm>
            <a:off x="8076602" y="3460720"/>
            <a:ext cx="3514500" cy="11052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2000" b="1">
                <a:solidFill>
                  <a:srgbClr val="E31836"/>
                </a:solidFill>
              </a:rPr>
              <a:t>Kristen Kerr</a:t>
            </a:r>
            <a:endParaRPr b="1">
              <a:solidFill>
                <a:srgbClr val="E31836"/>
              </a:solidFill>
            </a:endParaRPr>
          </a:p>
          <a:p>
            <a:pPr marL="0" marR="0" lvl="0" indent="0" algn="l" rtl="0">
              <a:lnSpc>
                <a:spcPct val="130000"/>
              </a:lnSpc>
              <a:spcBef>
                <a:spcPts val="0"/>
              </a:spcBef>
              <a:spcAft>
                <a:spcPts val="0"/>
              </a:spcAft>
              <a:buNone/>
            </a:pPr>
            <a:r>
              <a:rPr lang="en-US" sz="1600">
                <a:solidFill>
                  <a:schemeClr val="lt1"/>
                </a:solidFill>
                <a:latin typeface="Arial"/>
                <a:ea typeface="Arial"/>
                <a:cs typeface="Arial"/>
                <a:sym typeface="Arial"/>
              </a:rPr>
              <a:t>American Rescue Plan Act Lead</a:t>
            </a:r>
            <a:endParaRPr/>
          </a:p>
          <a:p>
            <a:pPr marL="0" marR="0" lvl="0" indent="0" algn="l" rtl="0">
              <a:lnSpc>
                <a:spcPct val="130000"/>
              </a:lnSpc>
              <a:spcBef>
                <a:spcPts val="600"/>
              </a:spcBef>
              <a:spcAft>
                <a:spcPts val="0"/>
              </a:spcAft>
              <a:buNone/>
            </a:pPr>
            <a:r>
              <a:rPr lang="en-US" sz="1400" i="1">
                <a:solidFill>
                  <a:schemeClr val="lt1"/>
                </a:solidFill>
                <a:latin typeface="Arial"/>
                <a:ea typeface="Arial"/>
                <a:cs typeface="Arial"/>
                <a:sym typeface="Arial"/>
              </a:rPr>
              <a:t>Kristen.Kerr@hagertyconsulting.com</a:t>
            </a:r>
            <a:endParaRPr sz="1200" i="1">
              <a:solidFill>
                <a:schemeClr val="lt1"/>
              </a:solidFill>
              <a:latin typeface="Arial"/>
              <a:ea typeface="Arial"/>
              <a:cs typeface="Arial"/>
              <a:sym typeface="Arial"/>
            </a:endParaRPr>
          </a:p>
        </p:txBody>
      </p:sp>
      <p:sp>
        <p:nvSpPr>
          <p:cNvPr id="450" name="Google Shape;450;p18"/>
          <p:cNvSpPr txBox="1"/>
          <p:nvPr/>
        </p:nvSpPr>
        <p:spPr>
          <a:xfrm>
            <a:off x="8028489" y="1138898"/>
            <a:ext cx="3326400" cy="11052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2000" b="1">
                <a:solidFill>
                  <a:srgbClr val="E31836"/>
                </a:solidFill>
              </a:rPr>
              <a:t>Kalindi Fitch</a:t>
            </a:r>
            <a:endParaRPr sz="1600" b="1">
              <a:solidFill>
                <a:srgbClr val="E31836"/>
              </a:solidFill>
            </a:endParaRPr>
          </a:p>
          <a:p>
            <a:pPr marL="0" marR="0" lvl="0" indent="0" algn="l" rtl="0">
              <a:lnSpc>
                <a:spcPct val="130000"/>
              </a:lnSpc>
              <a:spcBef>
                <a:spcPts val="0"/>
              </a:spcBef>
              <a:spcAft>
                <a:spcPts val="0"/>
              </a:spcAft>
              <a:buNone/>
            </a:pPr>
            <a:r>
              <a:rPr lang="en-US" sz="1600">
                <a:solidFill>
                  <a:schemeClr val="lt1"/>
                </a:solidFill>
                <a:latin typeface="Arial"/>
                <a:ea typeface="Arial"/>
                <a:cs typeface="Arial"/>
                <a:sym typeface="Arial"/>
              </a:rPr>
              <a:t>Senior Manager</a:t>
            </a:r>
            <a:endParaRPr/>
          </a:p>
          <a:p>
            <a:pPr marL="0" marR="0" lvl="0" indent="0" algn="l" rtl="0">
              <a:lnSpc>
                <a:spcPct val="130000"/>
              </a:lnSpc>
              <a:spcBef>
                <a:spcPts val="600"/>
              </a:spcBef>
              <a:spcAft>
                <a:spcPts val="0"/>
              </a:spcAft>
              <a:buNone/>
            </a:pPr>
            <a:r>
              <a:rPr lang="en-US" sz="1400" i="1">
                <a:solidFill>
                  <a:schemeClr val="lt1"/>
                </a:solidFill>
                <a:latin typeface="Arial"/>
                <a:ea typeface="Arial"/>
                <a:cs typeface="Arial"/>
                <a:sym typeface="Arial"/>
              </a:rPr>
              <a:t>Kalindi.Fitch@hagertyconsulting.com</a:t>
            </a:r>
            <a:endParaRPr sz="1200" i="1">
              <a:solidFill>
                <a:schemeClr val="lt1"/>
              </a:solidFill>
              <a:latin typeface="Arial"/>
              <a:ea typeface="Arial"/>
              <a:cs typeface="Arial"/>
              <a:sym typeface="Arial"/>
            </a:endParaRPr>
          </a:p>
        </p:txBody>
      </p:sp>
      <p:grpSp>
        <p:nvGrpSpPr>
          <p:cNvPr id="451" name="Google Shape;451;p18"/>
          <p:cNvGrpSpPr/>
          <p:nvPr/>
        </p:nvGrpSpPr>
        <p:grpSpPr>
          <a:xfrm>
            <a:off x="5932389" y="792680"/>
            <a:ext cx="1823561" cy="1797634"/>
            <a:chOff x="2031302" y="1384823"/>
            <a:chExt cx="2337300" cy="2335500"/>
          </a:xfrm>
        </p:grpSpPr>
        <p:sp>
          <p:nvSpPr>
            <p:cNvPr id="452" name="Google Shape;452;p18"/>
            <p:cNvSpPr/>
            <p:nvPr/>
          </p:nvSpPr>
          <p:spPr>
            <a:xfrm>
              <a:off x="2031302" y="1384823"/>
              <a:ext cx="2337300" cy="2335500"/>
            </a:xfrm>
            <a:prstGeom prst="ellipse">
              <a:avLst/>
            </a:prstGeom>
            <a:solidFill>
              <a:srgbClr val="A5A5A5">
                <a:alpha val="98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53" name="Google Shape;453;p18"/>
            <p:cNvPicPr preferRelativeResize="0"/>
            <p:nvPr/>
          </p:nvPicPr>
          <p:blipFill>
            <a:blip r:embed="rId7">
              <a:alphaModFix/>
            </a:blip>
            <a:stretch>
              <a:fillRect/>
            </a:stretch>
          </p:blipFill>
          <p:spPr>
            <a:xfrm>
              <a:off x="2121100" y="1473800"/>
              <a:ext cx="2157600" cy="2157600"/>
            </a:xfrm>
            <a:prstGeom prst="ellipse">
              <a:avLst/>
            </a:prstGeom>
            <a:noFill/>
            <a:ln>
              <a:noFill/>
            </a:ln>
          </p:spPr>
        </p:pic>
      </p:grpSp>
      <p:grpSp>
        <p:nvGrpSpPr>
          <p:cNvPr id="454" name="Google Shape;454;p18"/>
          <p:cNvGrpSpPr/>
          <p:nvPr/>
        </p:nvGrpSpPr>
        <p:grpSpPr>
          <a:xfrm>
            <a:off x="5932398" y="3114514"/>
            <a:ext cx="1823561" cy="1797634"/>
            <a:chOff x="6955150" y="1384791"/>
            <a:chExt cx="2337300" cy="2335500"/>
          </a:xfrm>
        </p:grpSpPr>
        <p:sp>
          <p:nvSpPr>
            <p:cNvPr id="455" name="Google Shape;455;p18"/>
            <p:cNvSpPr/>
            <p:nvPr/>
          </p:nvSpPr>
          <p:spPr>
            <a:xfrm>
              <a:off x="6955150" y="1384791"/>
              <a:ext cx="2337300" cy="2335500"/>
            </a:xfrm>
            <a:prstGeom prst="ellipse">
              <a:avLst/>
            </a:prstGeom>
            <a:solidFill>
              <a:srgbClr val="A5A5A5">
                <a:alpha val="98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56" name="Google Shape;456;p18"/>
            <p:cNvPicPr preferRelativeResize="0"/>
            <p:nvPr/>
          </p:nvPicPr>
          <p:blipFill>
            <a:blip r:embed="rId8">
              <a:alphaModFix/>
            </a:blip>
            <a:stretch>
              <a:fillRect/>
            </a:stretch>
          </p:blipFill>
          <p:spPr>
            <a:xfrm>
              <a:off x="7044950" y="1473800"/>
              <a:ext cx="2157600" cy="2157600"/>
            </a:xfrm>
            <a:prstGeom prst="ellipse">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p:nvPr/>
        </p:nvSpPr>
        <p:spPr>
          <a:xfrm>
            <a:off x="2031297" y="4130908"/>
            <a:ext cx="3326400" cy="11052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2000" b="1">
                <a:solidFill>
                  <a:srgbClr val="E31836"/>
                </a:solidFill>
              </a:rPr>
              <a:t>Kalindi Fitch</a:t>
            </a:r>
            <a:endParaRPr b="1">
              <a:solidFill>
                <a:srgbClr val="E31836"/>
              </a:solidFill>
            </a:endParaRPr>
          </a:p>
          <a:p>
            <a:pPr marL="0" marR="0" lvl="0" indent="0" algn="l" rtl="0">
              <a:lnSpc>
                <a:spcPct val="130000"/>
              </a:lnSpc>
              <a:spcBef>
                <a:spcPts val="0"/>
              </a:spcBef>
              <a:spcAft>
                <a:spcPts val="0"/>
              </a:spcAft>
              <a:buNone/>
            </a:pPr>
            <a:r>
              <a:rPr lang="en-US" sz="1600">
                <a:solidFill>
                  <a:schemeClr val="lt1"/>
                </a:solidFill>
                <a:latin typeface="Arial"/>
                <a:ea typeface="Arial"/>
                <a:cs typeface="Arial"/>
                <a:sym typeface="Arial"/>
              </a:rPr>
              <a:t>Senior Manager</a:t>
            </a:r>
            <a:endParaRPr/>
          </a:p>
          <a:p>
            <a:pPr marL="0" marR="0" lvl="0" indent="0" algn="l" rtl="0">
              <a:lnSpc>
                <a:spcPct val="130000"/>
              </a:lnSpc>
              <a:spcBef>
                <a:spcPts val="600"/>
              </a:spcBef>
              <a:spcAft>
                <a:spcPts val="0"/>
              </a:spcAft>
              <a:buNone/>
            </a:pPr>
            <a:r>
              <a:rPr lang="en-US" sz="1400" i="1">
                <a:solidFill>
                  <a:schemeClr val="lt1"/>
                </a:solidFill>
                <a:latin typeface="Arial"/>
                <a:ea typeface="Arial"/>
                <a:cs typeface="Arial"/>
                <a:sym typeface="Arial"/>
              </a:rPr>
              <a:t>Kalindi.Fitch@hagertyconsulting.com</a:t>
            </a:r>
            <a:endParaRPr sz="1200" i="1">
              <a:solidFill>
                <a:schemeClr val="lt1"/>
              </a:solidFill>
              <a:latin typeface="Arial"/>
              <a:ea typeface="Arial"/>
              <a:cs typeface="Arial"/>
              <a:sym typeface="Arial"/>
            </a:endParaRPr>
          </a:p>
        </p:txBody>
      </p:sp>
      <p:sp>
        <p:nvSpPr>
          <p:cNvPr id="128" name="Google Shape;128;p2"/>
          <p:cNvSpPr txBox="1"/>
          <p:nvPr/>
        </p:nvSpPr>
        <p:spPr>
          <a:xfrm>
            <a:off x="559475" y="242509"/>
            <a:ext cx="7331700" cy="4278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2800" b="1" i="0">
                <a:solidFill>
                  <a:schemeClr val="lt1"/>
                </a:solidFill>
                <a:latin typeface="Arial"/>
                <a:ea typeface="Arial"/>
                <a:cs typeface="Arial"/>
                <a:sym typeface="Arial"/>
              </a:rPr>
              <a:t>Introduction to Team Hagerty</a:t>
            </a:r>
            <a:endParaRPr/>
          </a:p>
        </p:txBody>
      </p:sp>
      <p:sp>
        <p:nvSpPr>
          <p:cNvPr id="129" name="Google Shape;129;p2"/>
          <p:cNvSpPr txBox="1"/>
          <p:nvPr/>
        </p:nvSpPr>
        <p:spPr>
          <a:xfrm>
            <a:off x="6955153" y="4130896"/>
            <a:ext cx="3514500" cy="11052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2000" b="1">
                <a:solidFill>
                  <a:srgbClr val="E31836"/>
                </a:solidFill>
              </a:rPr>
              <a:t>Kristen Kerr</a:t>
            </a:r>
            <a:endParaRPr b="1">
              <a:solidFill>
                <a:srgbClr val="E31836"/>
              </a:solidFill>
            </a:endParaRPr>
          </a:p>
          <a:p>
            <a:pPr marL="0" marR="0" lvl="0" indent="0" algn="l" rtl="0">
              <a:lnSpc>
                <a:spcPct val="130000"/>
              </a:lnSpc>
              <a:spcBef>
                <a:spcPts val="0"/>
              </a:spcBef>
              <a:spcAft>
                <a:spcPts val="0"/>
              </a:spcAft>
              <a:buNone/>
            </a:pPr>
            <a:r>
              <a:rPr lang="en-US" sz="1600">
                <a:solidFill>
                  <a:schemeClr val="lt1"/>
                </a:solidFill>
                <a:latin typeface="Arial"/>
                <a:ea typeface="Arial"/>
                <a:cs typeface="Arial"/>
                <a:sym typeface="Arial"/>
              </a:rPr>
              <a:t>American Rescue Plan Act Lead</a:t>
            </a:r>
            <a:endParaRPr/>
          </a:p>
          <a:p>
            <a:pPr marL="0" marR="0" lvl="0" indent="0" algn="l" rtl="0">
              <a:lnSpc>
                <a:spcPct val="130000"/>
              </a:lnSpc>
              <a:spcBef>
                <a:spcPts val="600"/>
              </a:spcBef>
              <a:spcAft>
                <a:spcPts val="0"/>
              </a:spcAft>
              <a:buNone/>
            </a:pPr>
            <a:r>
              <a:rPr lang="en-US" sz="1400" i="1">
                <a:solidFill>
                  <a:schemeClr val="lt1"/>
                </a:solidFill>
                <a:latin typeface="Arial"/>
                <a:ea typeface="Arial"/>
                <a:cs typeface="Arial"/>
                <a:sym typeface="Arial"/>
              </a:rPr>
              <a:t>Kristen.Kerr@hagertyconsulting.com</a:t>
            </a:r>
            <a:endParaRPr sz="1200" i="1">
              <a:solidFill>
                <a:schemeClr val="lt1"/>
              </a:solidFill>
              <a:latin typeface="Arial"/>
              <a:ea typeface="Arial"/>
              <a:cs typeface="Arial"/>
              <a:sym typeface="Arial"/>
            </a:endParaRPr>
          </a:p>
        </p:txBody>
      </p:sp>
      <p:sp>
        <p:nvSpPr>
          <p:cNvPr id="130" name="Google Shape;130;p2"/>
          <p:cNvSpPr txBox="1"/>
          <p:nvPr/>
        </p:nvSpPr>
        <p:spPr>
          <a:xfrm>
            <a:off x="4382347" y="6287383"/>
            <a:ext cx="7393095" cy="26762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  </a:t>
            </a:r>
            <a:fld id="{00000000-1234-1234-1234-123412341234}" type="slidenum">
              <a:rPr lang="en-US" sz="900">
                <a:solidFill>
                  <a:schemeClr val="lt2"/>
                </a:solidFill>
                <a:latin typeface="Arial"/>
                <a:ea typeface="Arial"/>
                <a:cs typeface="Arial"/>
                <a:sym typeface="Arial"/>
              </a:rPr>
              <a:t>2</a:t>
            </a:fld>
            <a:endParaRPr sz="900">
              <a:solidFill>
                <a:schemeClr val="lt2"/>
              </a:solidFill>
              <a:latin typeface="Arial"/>
              <a:ea typeface="Arial"/>
              <a:cs typeface="Arial"/>
              <a:sym typeface="Arial"/>
            </a:endParaRPr>
          </a:p>
        </p:txBody>
      </p:sp>
      <p:pic>
        <p:nvPicPr>
          <p:cNvPr id="131" name="Google Shape;131;p2"/>
          <p:cNvPicPr preferRelativeResize="0"/>
          <p:nvPr/>
        </p:nvPicPr>
        <p:blipFill rotWithShape="1">
          <a:blip r:embed="rId3">
            <a:alphaModFix/>
          </a:blip>
          <a:srcRect/>
          <a:stretch/>
        </p:blipFill>
        <p:spPr>
          <a:xfrm>
            <a:off x="559475" y="5915275"/>
            <a:ext cx="1981049" cy="372100"/>
          </a:xfrm>
          <a:prstGeom prst="rect">
            <a:avLst/>
          </a:prstGeom>
          <a:noFill/>
          <a:ln>
            <a:noFill/>
          </a:ln>
        </p:spPr>
      </p:pic>
      <p:grpSp>
        <p:nvGrpSpPr>
          <p:cNvPr id="132" name="Google Shape;132;p2"/>
          <p:cNvGrpSpPr/>
          <p:nvPr/>
        </p:nvGrpSpPr>
        <p:grpSpPr>
          <a:xfrm>
            <a:off x="2030959" y="1384761"/>
            <a:ext cx="2336894" cy="2335233"/>
            <a:chOff x="2030959" y="1384761"/>
            <a:chExt cx="2336894" cy="2335233"/>
          </a:xfrm>
        </p:grpSpPr>
        <p:sp>
          <p:nvSpPr>
            <p:cNvPr id="133" name="Google Shape;133;p2"/>
            <p:cNvSpPr/>
            <p:nvPr/>
          </p:nvSpPr>
          <p:spPr>
            <a:xfrm>
              <a:off x="2030959" y="1384761"/>
              <a:ext cx="2336894" cy="2335233"/>
            </a:xfrm>
            <a:prstGeom prst="ellipse">
              <a:avLst/>
            </a:prstGeom>
            <a:solidFill>
              <a:srgbClr val="A5A5A5">
                <a:alpha val="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34" name="Google Shape;134;p2"/>
            <p:cNvPicPr preferRelativeResize="0"/>
            <p:nvPr/>
          </p:nvPicPr>
          <p:blipFill>
            <a:blip r:embed="rId4">
              <a:alphaModFix/>
            </a:blip>
            <a:stretch>
              <a:fillRect/>
            </a:stretch>
          </p:blipFill>
          <p:spPr>
            <a:xfrm>
              <a:off x="2121100" y="1473800"/>
              <a:ext cx="2157600" cy="2157600"/>
            </a:xfrm>
            <a:prstGeom prst="ellipse">
              <a:avLst/>
            </a:prstGeom>
            <a:noFill/>
            <a:ln>
              <a:noFill/>
            </a:ln>
          </p:spPr>
        </p:pic>
      </p:grpSp>
      <p:grpSp>
        <p:nvGrpSpPr>
          <p:cNvPr id="135" name="Google Shape;135;p2"/>
          <p:cNvGrpSpPr/>
          <p:nvPr/>
        </p:nvGrpSpPr>
        <p:grpSpPr>
          <a:xfrm>
            <a:off x="6954842" y="1384735"/>
            <a:ext cx="2336915" cy="2335330"/>
            <a:chOff x="6954842" y="1384735"/>
            <a:chExt cx="2336915" cy="2335330"/>
          </a:xfrm>
        </p:grpSpPr>
        <p:sp>
          <p:nvSpPr>
            <p:cNvPr id="136" name="Google Shape;136;p2"/>
            <p:cNvSpPr/>
            <p:nvPr/>
          </p:nvSpPr>
          <p:spPr>
            <a:xfrm>
              <a:off x="6954842" y="1384735"/>
              <a:ext cx="2336915" cy="2335330"/>
            </a:xfrm>
            <a:prstGeom prst="ellipse">
              <a:avLst/>
            </a:prstGeom>
            <a:solidFill>
              <a:srgbClr val="A5A5A5">
                <a:alpha val="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37" name="Google Shape;137;p2"/>
            <p:cNvPicPr preferRelativeResize="0"/>
            <p:nvPr/>
          </p:nvPicPr>
          <p:blipFill>
            <a:blip r:embed="rId5">
              <a:alphaModFix/>
            </a:blip>
            <a:stretch>
              <a:fillRect/>
            </a:stretch>
          </p:blipFill>
          <p:spPr>
            <a:xfrm>
              <a:off x="7044950" y="1473800"/>
              <a:ext cx="2157600" cy="2157600"/>
            </a:xfrm>
            <a:prstGeom prst="ellipse">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
          <p:cNvSpPr/>
          <p:nvPr/>
        </p:nvSpPr>
        <p:spPr>
          <a:xfrm>
            <a:off x="416561" y="2643085"/>
            <a:ext cx="2576399" cy="707886"/>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About Hagerty Consulting</a:t>
            </a:r>
            <a:endParaRPr/>
          </a:p>
        </p:txBody>
      </p:sp>
      <p:grpSp>
        <p:nvGrpSpPr>
          <p:cNvPr id="145" name="Google Shape;145;p3"/>
          <p:cNvGrpSpPr/>
          <p:nvPr/>
        </p:nvGrpSpPr>
        <p:grpSpPr>
          <a:xfrm>
            <a:off x="8033823" y="4787949"/>
            <a:ext cx="500743" cy="500743"/>
            <a:chOff x="4375991" y="3328394"/>
            <a:chExt cx="500743" cy="500743"/>
          </a:xfrm>
        </p:grpSpPr>
        <p:sp>
          <p:nvSpPr>
            <p:cNvPr id="146" name="Google Shape;146;p3"/>
            <p:cNvSpPr/>
            <p:nvPr/>
          </p:nvSpPr>
          <p:spPr>
            <a:xfrm>
              <a:off x="4375991" y="3328394"/>
              <a:ext cx="500743" cy="500743"/>
            </a:xfrm>
            <a:prstGeom prst="ellipse">
              <a:avLst/>
            </a:prstGeom>
            <a:solidFill>
              <a:srgbClr val="E31836"/>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7" name="Google Shape;147;p3"/>
            <p:cNvPicPr preferRelativeResize="0"/>
            <p:nvPr/>
          </p:nvPicPr>
          <p:blipFill rotWithShape="1">
            <a:blip r:embed="rId3">
              <a:alphaModFix/>
            </a:blip>
            <a:srcRect/>
            <a:stretch/>
          </p:blipFill>
          <p:spPr>
            <a:xfrm>
              <a:off x="4469428" y="3402398"/>
              <a:ext cx="298829" cy="298829"/>
            </a:xfrm>
            <a:prstGeom prst="rect">
              <a:avLst/>
            </a:prstGeom>
            <a:noFill/>
            <a:ln>
              <a:noFill/>
            </a:ln>
          </p:spPr>
        </p:pic>
      </p:grpSp>
      <p:grpSp>
        <p:nvGrpSpPr>
          <p:cNvPr id="148" name="Google Shape;148;p3"/>
          <p:cNvGrpSpPr/>
          <p:nvPr/>
        </p:nvGrpSpPr>
        <p:grpSpPr>
          <a:xfrm>
            <a:off x="3898537" y="4787949"/>
            <a:ext cx="500743" cy="500743"/>
            <a:chOff x="5347338" y="3328394"/>
            <a:chExt cx="500743" cy="500743"/>
          </a:xfrm>
        </p:grpSpPr>
        <p:sp>
          <p:nvSpPr>
            <p:cNvPr id="149" name="Google Shape;149;p3"/>
            <p:cNvSpPr/>
            <p:nvPr/>
          </p:nvSpPr>
          <p:spPr>
            <a:xfrm>
              <a:off x="5347338" y="3328394"/>
              <a:ext cx="500743" cy="500743"/>
            </a:xfrm>
            <a:prstGeom prst="ellipse">
              <a:avLst/>
            </a:prstGeom>
            <a:solidFill>
              <a:srgbClr val="E31836"/>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50" name="Google Shape;150;p3"/>
            <p:cNvPicPr preferRelativeResize="0"/>
            <p:nvPr/>
          </p:nvPicPr>
          <p:blipFill rotWithShape="1">
            <a:blip r:embed="rId4">
              <a:alphaModFix/>
            </a:blip>
            <a:srcRect/>
            <a:stretch/>
          </p:blipFill>
          <p:spPr>
            <a:xfrm>
              <a:off x="5431539" y="3413602"/>
              <a:ext cx="353423" cy="353423"/>
            </a:xfrm>
            <a:prstGeom prst="rect">
              <a:avLst/>
            </a:prstGeom>
            <a:noFill/>
            <a:ln>
              <a:noFill/>
            </a:ln>
          </p:spPr>
        </p:pic>
      </p:grpSp>
      <p:grpSp>
        <p:nvGrpSpPr>
          <p:cNvPr id="151" name="Google Shape;151;p3"/>
          <p:cNvGrpSpPr/>
          <p:nvPr/>
        </p:nvGrpSpPr>
        <p:grpSpPr>
          <a:xfrm>
            <a:off x="8033823" y="2919133"/>
            <a:ext cx="500743" cy="500743"/>
            <a:chOff x="5345523" y="1959491"/>
            <a:chExt cx="500743" cy="500743"/>
          </a:xfrm>
        </p:grpSpPr>
        <p:sp>
          <p:nvSpPr>
            <p:cNvPr id="152" name="Google Shape;152;p3"/>
            <p:cNvSpPr/>
            <p:nvPr/>
          </p:nvSpPr>
          <p:spPr>
            <a:xfrm>
              <a:off x="5345523" y="1959491"/>
              <a:ext cx="500743" cy="500743"/>
            </a:xfrm>
            <a:prstGeom prst="ellipse">
              <a:avLst/>
            </a:prstGeom>
            <a:solidFill>
              <a:srgbClr val="E31836"/>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53" name="Google Shape;153;p3"/>
            <p:cNvPicPr preferRelativeResize="0"/>
            <p:nvPr/>
          </p:nvPicPr>
          <p:blipFill rotWithShape="1">
            <a:blip r:embed="rId5">
              <a:alphaModFix/>
            </a:blip>
            <a:srcRect/>
            <a:stretch/>
          </p:blipFill>
          <p:spPr>
            <a:xfrm>
              <a:off x="5462726" y="2065344"/>
              <a:ext cx="277133" cy="277133"/>
            </a:xfrm>
            <a:prstGeom prst="rect">
              <a:avLst/>
            </a:prstGeom>
            <a:noFill/>
            <a:ln>
              <a:noFill/>
            </a:ln>
          </p:spPr>
        </p:pic>
      </p:grpSp>
      <p:sp>
        <p:nvSpPr>
          <p:cNvPr id="154" name="Google Shape;154;p3"/>
          <p:cNvSpPr txBox="1"/>
          <p:nvPr/>
        </p:nvSpPr>
        <p:spPr>
          <a:xfrm>
            <a:off x="8739069" y="4713180"/>
            <a:ext cx="2926080" cy="777921"/>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595959"/>
              </a:buClr>
              <a:buSzPts val="1400"/>
              <a:buFont typeface="Arial"/>
              <a:buNone/>
            </a:pPr>
            <a:r>
              <a:rPr lang="en-US" sz="1400" u="none" strike="noStrike" cap="none">
                <a:solidFill>
                  <a:srgbClr val="595959"/>
                </a:solidFill>
                <a:latin typeface="Arial"/>
                <a:ea typeface="Arial"/>
                <a:cs typeface="Arial"/>
                <a:sym typeface="Arial"/>
              </a:rPr>
              <a:t>To date, we have developed and managed </a:t>
            </a:r>
            <a:r>
              <a:rPr lang="en-US" sz="1400" b="1" u="none" strike="noStrike" cap="none">
                <a:solidFill>
                  <a:srgbClr val="E31836"/>
                </a:solidFill>
                <a:latin typeface="Arial"/>
                <a:ea typeface="Arial"/>
                <a:cs typeface="Arial"/>
                <a:sym typeface="Arial"/>
              </a:rPr>
              <a:t>over $40B </a:t>
            </a:r>
            <a:r>
              <a:rPr lang="en-US" sz="1400" u="none" strike="noStrike" cap="none">
                <a:solidFill>
                  <a:srgbClr val="595959"/>
                </a:solidFill>
                <a:latin typeface="Arial"/>
                <a:ea typeface="Arial"/>
                <a:cs typeface="Arial"/>
                <a:sym typeface="Arial"/>
              </a:rPr>
              <a:t>of federal funding program grants.</a:t>
            </a:r>
            <a:endParaRPr sz="1400">
              <a:solidFill>
                <a:srgbClr val="595959"/>
              </a:solidFill>
              <a:latin typeface="Arial"/>
              <a:ea typeface="Arial"/>
              <a:cs typeface="Arial"/>
              <a:sym typeface="Arial"/>
            </a:endParaRPr>
          </a:p>
        </p:txBody>
      </p:sp>
      <p:sp>
        <p:nvSpPr>
          <p:cNvPr id="155" name="Google Shape;155;p3"/>
          <p:cNvSpPr txBox="1"/>
          <p:nvPr/>
        </p:nvSpPr>
        <p:spPr>
          <a:xfrm>
            <a:off x="4605598" y="2869406"/>
            <a:ext cx="2926080" cy="777921"/>
          </a:xfrm>
          <a:prstGeom prst="rect">
            <a:avLst/>
          </a:prstGeom>
          <a:noFill/>
          <a:ln>
            <a:noFill/>
          </a:ln>
        </p:spPr>
        <p:txBody>
          <a:bodyPr spcFirstLastPara="1" wrap="square" lIns="91425" tIns="45700" rIns="91425" bIns="45700" anchor="t" anchorCtr="0">
            <a:noAutofit/>
          </a:bodyPr>
          <a:lstStyle/>
          <a:p>
            <a:pPr marL="7938" marR="0" lvl="0" indent="0" algn="l" rtl="0">
              <a:lnSpc>
                <a:spcPct val="140000"/>
              </a:lnSpc>
              <a:spcBef>
                <a:spcPts val="0"/>
              </a:spcBef>
              <a:spcAft>
                <a:spcPts val="0"/>
              </a:spcAft>
              <a:buClr>
                <a:srgbClr val="595959"/>
              </a:buClr>
              <a:buSzPts val="1400"/>
              <a:buFont typeface="Arial"/>
              <a:buNone/>
            </a:pPr>
            <a:r>
              <a:rPr lang="en-US" sz="1400" u="none" strike="noStrike" cap="none">
                <a:solidFill>
                  <a:srgbClr val="595959"/>
                </a:solidFill>
                <a:latin typeface="Arial"/>
                <a:ea typeface="Arial"/>
                <a:cs typeface="Arial"/>
                <a:sym typeface="Arial"/>
              </a:rPr>
              <a:t>Hagerty has supported state and local governments to manage over </a:t>
            </a:r>
            <a:r>
              <a:rPr lang="en-US" sz="1400" b="1">
                <a:solidFill>
                  <a:srgbClr val="E31836"/>
                </a:solidFill>
                <a:latin typeface="Arial"/>
                <a:ea typeface="Arial"/>
                <a:cs typeface="Arial"/>
                <a:sym typeface="Arial"/>
              </a:rPr>
              <a:t>$14B </a:t>
            </a:r>
            <a:r>
              <a:rPr lang="en-US" b="1">
                <a:solidFill>
                  <a:srgbClr val="E31836"/>
                </a:solidFill>
              </a:rPr>
              <a:t>in </a:t>
            </a:r>
            <a:r>
              <a:rPr lang="en-US" sz="1400" b="1">
                <a:solidFill>
                  <a:srgbClr val="E31836"/>
                </a:solidFill>
                <a:latin typeface="Arial"/>
                <a:ea typeface="Arial"/>
                <a:cs typeface="Arial"/>
                <a:sym typeface="Arial"/>
              </a:rPr>
              <a:t>COVID-19 </a:t>
            </a:r>
            <a:r>
              <a:rPr lang="en-US" sz="1400" u="none" strike="noStrike" cap="none">
                <a:solidFill>
                  <a:srgbClr val="595959"/>
                </a:solidFill>
                <a:latin typeface="Arial"/>
                <a:ea typeface="Arial"/>
                <a:cs typeface="Arial"/>
                <a:sym typeface="Arial"/>
              </a:rPr>
              <a:t>recovery funding programs</a:t>
            </a:r>
            <a:r>
              <a:rPr lang="en-US" sz="1400">
                <a:solidFill>
                  <a:srgbClr val="595959"/>
                </a:solidFill>
                <a:latin typeface="Arial"/>
                <a:ea typeface="Arial"/>
                <a:cs typeface="Arial"/>
                <a:sym typeface="Arial"/>
              </a:rPr>
              <a:t> including </a:t>
            </a:r>
            <a:r>
              <a:rPr lang="en-US" sz="1400" b="1">
                <a:solidFill>
                  <a:srgbClr val="E31836"/>
                </a:solidFill>
                <a:latin typeface="Arial"/>
                <a:ea typeface="Arial"/>
                <a:cs typeface="Arial"/>
                <a:sym typeface="Arial"/>
              </a:rPr>
              <a:t>CRF, FRF, FEMA PA, </a:t>
            </a:r>
            <a:r>
              <a:rPr lang="en-US" sz="1400">
                <a:solidFill>
                  <a:srgbClr val="595959"/>
                </a:solidFill>
                <a:latin typeface="Arial"/>
                <a:ea typeface="Arial"/>
                <a:cs typeface="Arial"/>
                <a:sym typeface="Arial"/>
              </a:rPr>
              <a:t>and others.</a:t>
            </a:r>
            <a:endParaRPr sz="1400">
              <a:solidFill>
                <a:srgbClr val="595959"/>
              </a:solidFill>
              <a:latin typeface="Arial"/>
              <a:ea typeface="Arial"/>
              <a:cs typeface="Arial"/>
              <a:sym typeface="Arial"/>
            </a:endParaRPr>
          </a:p>
        </p:txBody>
      </p:sp>
      <p:sp>
        <p:nvSpPr>
          <p:cNvPr id="156" name="Google Shape;156;p3"/>
          <p:cNvSpPr txBox="1"/>
          <p:nvPr/>
        </p:nvSpPr>
        <p:spPr>
          <a:xfrm>
            <a:off x="8717366" y="2869406"/>
            <a:ext cx="2926080" cy="777921"/>
          </a:xfrm>
          <a:prstGeom prst="rect">
            <a:avLst/>
          </a:prstGeom>
          <a:noFill/>
          <a:ln>
            <a:noFill/>
          </a:ln>
        </p:spPr>
        <p:txBody>
          <a:bodyPr spcFirstLastPara="1" wrap="square" lIns="91425" tIns="45700" rIns="91425" bIns="45700" anchor="t" anchorCtr="0">
            <a:noAutofit/>
          </a:bodyPr>
          <a:lstStyle/>
          <a:p>
            <a:pPr marL="7938" marR="0" lvl="0" indent="0" algn="l" rtl="0">
              <a:lnSpc>
                <a:spcPct val="140000"/>
              </a:lnSpc>
              <a:spcBef>
                <a:spcPts val="0"/>
              </a:spcBef>
              <a:spcAft>
                <a:spcPts val="0"/>
              </a:spcAft>
              <a:buClr>
                <a:srgbClr val="595959"/>
              </a:buClr>
              <a:buSzPts val="1400"/>
              <a:buFont typeface="Arial"/>
              <a:buNone/>
            </a:pPr>
            <a:r>
              <a:rPr lang="en-US" sz="1400" u="none" strike="noStrike" cap="none">
                <a:solidFill>
                  <a:srgbClr val="595959"/>
                </a:solidFill>
                <a:latin typeface="Arial"/>
                <a:ea typeface="Arial"/>
                <a:cs typeface="Arial"/>
                <a:sym typeface="Arial"/>
              </a:rPr>
              <a:t>Our clients have </a:t>
            </a:r>
            <a:r>
              <a:rPr lang="en-US" sz="1400" b="1" u="none" strike="noStrike" cap="none">
                <a:solidFill>
                  <a:srgbClr val="E31836"/>
                </a:solidFill>
                <a:latin typeface="Arial"/>
                <a:ea typeface="Arial"/>
                <a:cs typeface="Arial"/>
                <a:sym typeface="Arial"/>
              </a:rPr>
              <a:t>never</a:t>
            </a:r>
            <a:r>
              <a:rPr lang="en-US" sz="1400" u="none" strike="noStrike" cap="none">
                <a:solidFill>
                  <a:srgbClr val="595959"/>
                </a:solidFill>
                <a:latin typeface="Arial"/>
                <a:ea typeface="Arial"/>
                <a:cs typeface="Arial"/>
                <a:sym typeface="Arial"/>
              </a:rPr>
              <a:t> received a material de-obligation of funding as a direct result of federal OIG audit for the services Hagerty performed.</a:t>
            </a:r>
            <a:endParaRPr sz="1400">
              <a:solidFill>
                <a:srgbClr val="595959"/>
              </a:solidFill>
              <a:latin typeface="Arial"/>
              <a:ea typeface="Arial"/>
              <a:cs typeface="Arial"/>
              <a:sym typeface="Arial"/>
            </a:endParaRPr>
          </a:p>
        </p:txBody>
      </p:sp>
      <p:sp>
        <p:nvSpPr>
          <p:cNvPr id="157" name="Google Shape;157;p3"/>
          <p:cNvSpPr txBox="1"/>
          <p:nvPr/>
        </p:nvSpPr>
        <p:spPr>
          <a:xfrm>
            <a:off x="4605598" y="4713180"/>
            <a:ext cx="2926080" cy="777921"/>
          </a:xfrm>
          <a:prstGeom prst="rect">
            <a:avLst/>
          </a:prstGeom>
          <a:noFill/>
          <a:ln>
            <a:noFill/>
          </a:ln>
        </p:spPr>
        <p:txBody>
          <a:bodyPr spcFirstLastPara="1" wrap="square" lIns="91425" tIns="45700" rIns="91425" bIns="45700" anchor="t" anchorCtr="0">
            <a:noAutofit/>
          </a:bodyPr>
          <a:lstStyle/>
          <a:p>
            <a:pPr marL="7938" marR="0" lvl="0" indent="0" algn="l" rtl="0">
              <a:lnSpc>
                <a:spcPct val="140000"/>
              </a:lnSpc>
              <a:spcBef>
                <a:spcPts val="0"/>
              </a:spcBef>
              <a:spcAft>
                <a:spcPts val="0"/>
              </a:spcAft>
              <a:buClr>
                <a:srgbClr val="595959"/>
              </a:buClr>
              <a:buSzPts val="1400"/>
              <a:buFont typeface="Arial"/>
              <a:buNone/>
            </a:pPr>
            <a:r>
              <a:rPr lang="en-US">
                <a:solidFill>
                  <a:srgbClr val="595959"/>
                </a:solidFill>
              </a:rPr>
              <a:t>Hagerty</a:t>
            </a:r>
            <a:r>
              <a:rPr lang="en-US" sz="1400" u="none" strike="noStrike" cap="none">
                <a:solidFill>
                  <a:srgbClr val="595959"/>
                </a:solidFill>
                <a:latin typeface="Arial"/>
                <a:ea typeface="Arial"/>
                <a:cs typeface="Arial"/>
                <a:sym typeface="Arial"/>
              </a:rPr>
              <a:t> works collaboratively with </a:t>
            </a:r>
            <a:r>
              <a:rPr lang="en-US" sz="1400" b="1" u="none" strike="noStrike" cap="none">
                <a:solidFill>
                  <a:srgbClr val="E31836"/>
                </a:solidFill>
                <a:latin typeface="Arial"/>
                <a:ea typeface="Arial"/>
                <a:cs typeface="Arial"/>
                <a:sym typeface="Arial"/>
              </a:rPr>
              <a:t>all stakeholders</a:t>
            </a:r>
            <a:r>
              <a:rPr lang="en-US" sz="1400" b="1" u="none" strike="noStrike" cap="none">
                <a:solidFill>
                  <a:srgbClr val="595959"/>
                </a:solidFill>
                <a:latin typeface="Arial"/>
                <a:ea typeface="Arial"/>
                <a:cs typeface="Arial"/>
                <a:sym typeface="Arial"/>
              </a:rPr>
              <a:t> </a:t>
            </a:r>
            <a:r>
              <a:rPr lang="en-US" sz="1400" u="none" strike="noStrike" cap="none">
                <a:solidFill>
                  <a:srgbClr val="595959"/>
                </a:solidFill>
                <a:latin typeface="Arial"/>
                <a:ea typeface="Arial"/>
                <a:cs typeface="Arial"/>
                <a:sym typeface="Arial"/>
              </a:rPr>
              <a:t>– federal, state, local and private nonprofit – to meet desired outcomes. </a:t>
            </a:r>
            <a:endParaRPr sz="1400">
              <a:solidFill>
                <a:srgbClr val="595959"/>
              </a:solidFill>
              <a:latin typeface="Arial"/>
              <a:ea typeface="Arial"/>
              <a:cs typeface="Arial"/>
              <a:sym typeface="Arial"/>
            </a:endParaRPr>
          </a:p>
        </p:txBody>
      </p:sp>
      <p:sp>
        <p:nvSpPr>
          <p:cNvPr id="158" name="Google Shape;158;p3"/>
          <p:cNvSpPr txBox="1">
            <a:spLocks noGrp="1"/>
          </p:cNvSpPr>
          <p:nvPr>
            <p:ph type="body" idx="1"/>
          </p:nvPr>
        </p:nvSpPr>
        <p:spPr>
          <a:xfrm>
            <a:off x="403085" y="3350972"/>
            <a:ext cx="2589875" cy="2760906"/>
          </a:xfrm>
          <a:prstGeom prst="rect">
            <a:avLst/>
          </a:prstGeom>
          <a:noFill/>
          <a:ln>
            <a:noFill/>
          </a:ln>
        </p:spPr>
        <p:txBody>
          <a:bodyPr spcFirstLastPara="1" wrap="square" lIns="0" tIns="45700" rIns="0" bIns="45700" anchor="t" anchorCtr="0">
            <a:noAutofit/>
          </a:bodyPr>
          <a:lstStyle/>
          <a:p>
            <a:pPr marL="0" lvl="0" indent="0" algn="l" rtl="0">
              <a:lnSpc>
                <a:spcPct val="130000"/>
              </a:lnSpc>
              <a:spcBef>
                <a:spcPts val="0"/>
              </a:spcBef>
              <a:spcAft>
                <a:spcPts val="0"/>
              </a:spcAft>
              <a:buClr>
                <a:schemeClr val="lt1"/>
              </a:buClr>
              <a:buSzPts val="1400"/>
              <a:buNone/>
            </a:pPr>
            <a:endParaRPr/>
          </a:p>
          <a:p>
            <a:pPr marL="0" lvl="0" indent="0" algn="l" rtl="0">
              <a:lnSpc>
                <a:spcPct val="130000"/>
              </a:lnSpc>
              <a:spcBef>
                <a:spcPts val="0"/>
              </a:spcBef>
              <a:spcAft>
                <a:spcPts val="0"/>
              </a:spcAft>
              <a:buClr>
                <a:schemeClr val="lt1"/>
              </a:buClr>
              <a:buSzPts val="1400"/>
              <a:buNone/>
            </a:pPr>
            <a:r>
              <a:rPr lang="en-US"/>
              <a:t>Hagerty helps clients prepare for, respond to, and recover from disasters.</a:t>
            </a:r>
            <a:endParaRPr/>
          </a:p>
        </p:txBody>
      </p:sp>
      <p:grpSp>
        <p:nvGrpSpPr>
          <p:cNvPr id="159" name="Google Shape;159;p3"/>
          <p:cNvGrpSpPr/>
          <p:nvPr/>
        </p:nvGrpSpPr>
        <p:grpSpPr>
          <a:xfrm>
            <a:off x="8049865" y="885384"/>
            <a:ext cx="500743" cy="500743"/>
            <a:chOff x="5345523" y="590588"/>
            <a:chExt cx="500743" cy="500743"/>
          </a:xfrm>
        </p:grpSpPr>
        <p:sp>
          <p:nvSpPr>
            <p:cNvPr id="160" name="Google Shape;160;p3"/>
            <p:cNvSpPr/>
            <p:nvPr/>
          </p:nvSpPr>
          <p:spPr>
            <a:xfrm>
              <a:off x="5345523" y="590588"/>
              <a:ext cx="500743" cy="500743"/>
            </a:xfrm>
            <a:prstGeom prst="ellipse">
              <a:avLst/>
            </a:prstGeom>
            <a:solidFill>
              <a:srgbClr val="E31836"/>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61" name="Google Shape;161;p3"/>
            <p:cNvPicPr preferRelativeResize="0"/>
            <p:nvPr/>
          </p:nvPicPr>
          <p:blipFill rotWithShape="1">
            <a:blip r:embed="rId6">
              <a:alphaModFix/>
            </a:blip>
            <a:srcRect/>
            <a:stretch/>
          </p:blipFill>
          <p:spPr>
            <a:xfrm>
              <a:off x="5449053" y="662886"/>
              <a:ext cx="303080" cy="303080"/>
            </a:xfrm>
            <a:prstGeom prst="rect">
              <a:avLst/>
            </a:prstGeom>
            <a:noFill/>
            <a:ln>
              <a:noFill/>
            </a:ln>
          </p:spPr>
        </p:pic>
      </p:grpSp>
      <p:grpSp>
        <p:nvGrpSpPr>
          <p:cNvPr id="162" name="Google Shape;162;p3"/>
          <p:cNvGrpSpPr/>
          <p:nvPr/>
        </p:nvGrpSpPr>
        <p:grpSpPr>
          <a:xfrm>
            <a:off x="3914579" y="885384"/>
            <a:ext cx="500743" cy="500743"/>
            <a:chOff x="4374176" y="590588"/>
            <a:chExt cx="500743" cy="500743"/>
          </a:xfrm>
        </p:grpSpPr>
        <p:sp>
          <p:nvSpPr>
            <p:cNvPr id="163" name="Google Shape;163;p3"/>
            <p:cNvSpPr/>
            <p:nvPr/>
          </p:nvSpPr>
          <p:spPr>
            <a:xfrm>
              <a:off x="4374176" y="590588"/>
              <a:ext cx="500743" cy="500743"/>
            </a:xfrm>
            <a:prstGeom prst="ellipse">
              <a:avLst/>
            </a:prstGeom>
            <a:solidFill>
              <a:srgbClr val="E31836"/>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64" name="Google Shape;164;p3"/>
            <p:cNvPicPr preferRelativeResize="0"/>
            <p:nvPr/>
          </p:nvPicPr>
          <p:blipFill rotWithShape="1">
            <a:blip r:embed="rId7">
              <a:alphaModFix/>
            </a:blip>
            <a:srcRect/>
            <a:stretch/>
          </p:blipFill>
          <p:spPr>
            <a:xfrm>
              <a:off x="4443842" y="658439"/>
              <a:ext cx="365039" cy="365039"/>
            </a:xfrm>
            <a:prstGeom prst="rect">
              <a:avLst/>
            </a:prstGeom>
            <a:noFill/>
            <a:ln>
              <a:noFill/>
            </a:ln>
          </p:spPr>
        </p:pic>
      </p:grpSp>
      <p:sp>
        <p:nvSpPr>
          <p:cNvPr id="165" name="Google Shape;165;p3"/>
          <p:cNvSpPr txBox="1"/>
          <p:nvPr/>
        </p:nvSpPr>
        <p:spPr>
          <a:xfrm>
            <a:off x="4633544" y="840084"/>
            <a:ext cx="3175220" cy="777921"/>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595959"/>
              </a:buClr>
              <a:buSzPts val="1400"/>
              <a:buFont typeface="Arial"/>
              <a:buNone/>
            </a:pPr>
            <a:r>
              <a:rPr lang="en-US" sz="1400" u="none" strike="noStrike" cap="none">
                <a:solidFill>
                  <a:srgbClr val="595959"/>
                </a:solidFill>
                <a:latin typeface="Arial"/>
                <a:ea typeface="Arial"/>
                <a:cs typeface="Arial"/>
                <a:sym typeface="Arial"/>
              </a:rPr>
              <a:t>Since 2001, we have supported the nation’s largest and most complex disaster recovery efforts, including </a:t>
            </a:r>
            <a:r>
              <a:rPr lang="en-US" sz="1400" b="1" u="none" strike="noStrike" cap="none">
                <a:solidFill>
                  <a:srgbClr val="E31836"/>
                </a:solidFill>
                <a:latin typeface="Arial"/>
                <a:ea typeface="Arial"/>
                <a:cs typeface="Arial"/>
                <a:sym typeface="Arial"/>
              </a:rPr>
              <a:t>9/11, Katrina, Sandy, the 2018 wildfires, COVID-19</a:t>
            </a:r>
            <a:r>
              <a:rPr lang="en-US" sz="1400" u="none" strike="noStrike" cap="none">
                <a:solidFill>
                  <a:srgbClr val="E31836"/>
                </a:solidFill>
                <a:latin typeface="Arial"/>
                <a:ea typeface="Arial"/>
                <a:cs typeface="Arial"/>
                <a:sym typeface="Arial"/>
              </a:rPr>
              <a:t>, </a:t>
            </a:r>
            <a:r>
              <a:rPr lang="en-US" sz="1400" u="none" strike="noStrike" cap="none">
                <a:solidFill>
                  <a:srgbClr val="595959"/>
                </a:solidFill>
                <a:latin typeface="Arial"/>
                <a:ea typeface="Arial"/>
                <a:cs typeface="Arial"/>
                <a:sym typeface="Arial"/>
              </a:rPr>
              <a:t>as well as dozens of others. </a:t>
            </a:r>
            <a:endParaRPr sz="1400">
              <a:solidFill>
                <a:srgbClr val="595959"/>
              </a:solidFill>
              <a:latin typeface="Arial"/>
              <a:ea typeface="Arial"/>
              <a:cs typeface="Arial"/>
              <a:sym typeface="Arial"/>
            </a:endParaRPr>
          </a:p>
        </p:txBody>
      </p:sp>
      <p:sp>
        <p:nvSpPr>
          <p:cNvPr id="166" name="Google Shape;166;p3"/>
          <p:cNvSpPr txBox="1"/>
          <p:nvPr/>
        </p:nvSpPr>
        <p:spPr>
          <a:xfrm>
            <a:off x="8727687" y="843302"/>
            <a:ext cx="2926080" cy="777921"/>
          </a:xfrm>
          <a:prstGeom prst="rect">
            <a:avLst/>
          </a:prstGeom>
          <a:noFill/>
          <a:ln>
            <a:noFill/>
          </a:ln>
        </p:spPr>
        <p:txBody>
          <a:bodyPr spcFirstLastPara="1" wrap="square" lIns="91425" tIns="45700" rIns="91425" bIns="45700" anchor="t" anchorCtr="0">
            <a:noAutofit/>
          </a:bodyPr>
          <a:lstStyle/>
          <a:p>
            <a:pPr marL="7938" marR="0" lvl="0" indent="0" algn="l" rtl="0">
              <a:lnSpc>
                <a:spcPct val="140000"/>
              </a:lnSpc>
              <a:spcBef>
                <a:spcPts val="0"/>
              </a:spcBef>
              <a:spcAft>
                <a:spcPts val="0"/>
              </a:spcAft>
              <a:buClr>
                <a:srgbClr val="595959"/>
              </a:buClr>
              <a:buSzPts val="1400"/>
              <a:buFont typeface="Arial"/>
              <a:buNone/>
            </a:pPr>
            <a:r>
              <a:rPr lang="en-US" sz="1400" u="none" strike="noStrike" cap="none">
                <a:solidFill>
                  <a:srgbClr val="595959"/>
                </a:solidFill>
                <a:latin typeface="Arial"/>
                <a:ea typeface="Arial"/>
                <a:cs typeface="Arial"/>
                <a:sym typeface="Arial"/>
              </a:rPr>
              <a:t>Our clients attribute </a:t>
            </a:r>
            <a:r>
              <a:rPr lang="en-US" sz="1400" b="1" u="none" strike="noStrike" cap="none">
                <a:solidFill>
                  <a:srgbClr val="E31836"/>
                </a:solidFill>
                <a:latin typeface="Arial"/>
                <a:ea typeface="Arial"/>
                <a:cs typeface="Arial"/>
                <a:sym typeface="Arial"/>
              </a:rPr>
              <a:t>over $3B </a:t>
            </a:r>
            <a:r>
              <a:rPr lang="en-US" sz="1400" u="none" strike="noStrike" cap="none">
                <a:solidFill>
                  <a:srgbClr val="595959"/>
                </a:solidFill>
                <a:latin typeface="Arial"/>
                <a:ea typeface="Arial"/>
                <a:cs typeface="Arial"/>
                <a:sym typeface="Arial"/>
              </a:rPr>
              <a:t>of additional federal recovery funding as a direct result of Hagerty’s expertise and support services. </a:t>
            </a:r>
            <a:endParaRPr sz="1400">
              <a:solidFill>
                <a:srgbClr val="595959"/>
              </a:solidFill>
              <a:latin typeface="Arial"/>
              <a:ea typeface="Arial"/>
              <a:cs typeface="Arial"/>
              <a:sym typeface="Arial"/>
            </a:endParaRPr>
          </a:p>
        </p:txBody>
      </p:sp>
      <p:sp>
        <p:nvSpPr>
          <p:cNvPr id="167" name="Google Shape;167;p3"/>
          <p:cNvSpPr txBox="1"/>
          <p:nvPr/>
        </p:nvSpPr>
        <p:spPr>
          <a:xfrm>
            <a:off x="4382347" y="6287383"/>
            <a:ext cx="7393095" cy="26762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  </a:t>
            </a:r>
            <a:fld id="{00000000-1234-1234-1234-123412341234}" type="slidenum">
              <a:rPr lang="en-US" sz="900">
                <a:solidFill>
                  <a:schemeClr val="lt2"/>
                </a:solidFill>
                <a:latin typeface="Arial"/>
                <a:ea typeface="Arial"/>
                <a:cs typeface="Arial"/>
                <a:sym typeface="Arial"/>
              </a:rPr>
              <a:t>3</a:t>
            </a:fld>
            <a:endParaRPr sz="900">
              <a:solidFill>
                <a:schemeClr val="lt2"/>
              </a:solidFill>
              <a:latin typeface="Arial"/>
              <a:ea typeface="Arial"/>
              <a:cs typeface="Arial"/>
              <a:sym typeface="Arial"/>
            </a:endParaRPr>
          </a:p>
        </p:txBody>
      </p:sp>
      <p:grpSp>
        <p:nvGrpSpPr>
          <p:cNvPr id="168" name="Google Shape;168;p3"/>
          <p:cNvGrpSpPr/>
          <p:nvPr/>
        </p:nvGrpSpPr>
        <p:grpSpPr>
          <a:xfrm>
            <a:off x="3898537" y="2919133"/>
            <a:ext cx="500743" cy="500743"/>
            <a:chOff x="3898537" y="2919133"/>
            <a:chExt cx="500743" cy="500743"/>
          </a:xfrm>
        </p:grpSpPr>
        <p:sp>
          <p:nvSpPr>
            <p:cNvPr id="169" name="Google Shape;169;p3"/>
            <p:cNvSpPr/>
            <p:nvPr/>
          </p:nvSpPr>
          <p:spPr>
            <a:xfrm>
              <a:off x="3898537" y="2919133"/>
              <a:ext cx="500743" cy="500743"/>
            </a:xfrm>
            <a:prstGeom prst="ellipse">
              <a:avLst/>
            </a:prstGeom>
            <a:solidFill>
              <a:srgbClr val="E31836"/>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70" name="Google Shape;170;p3"/>
            <p:cNvPicPr preferRelativeResize="0"/>
            <p:nvPr/>
          </p:nvPicPr>
          <p:blipFill rotWithShape="1">
            <a:blip r:embed="rId8">
              <a:alphaModFix/>
            </a:blip>
            <a:srcRect/>
            <a:stretch/>
          </p:blipFill>
          <p:spPr>
            <a:xfrm>
              <a:off x="3982738" y="3014182"/>
              <a:ext cx="300813" cy="300813"/>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
          <p:cNvSpPr txBox="1">
            <a:spLocks noGrp="1"/>
          </p:cNvSpPr>
          <p:nvPr>
            <p:ph type="body" idx="1"/>
          </p:nvPr>
        </p:nvSpPr>
        <p:spPr>
          <a:xfrm>
            <a:off x="403085" y="2624672"/>
            <a:ext cx="2589875" cy="3519289"/>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lt1"/>
              </a:buClr>
              <a:buSzPts val="2000"/>
              <a:buNone/>
            </a:pPr>
            <a:r>
              <a:rPr lang="en-US" sz="2000" b="1"/>
              <a:t>Hagerty is providing COVID-19 related services nationwide and here in Florida.</a:t>
            </a:r>
            <a:endParaRPr/>
          </a:p>
        </p:txBody>
      </p:sp>
      <p:sp>
        <p:nvSpPr>
          <p:cNvPr id="178" name="Google Shape;178;p4"/>
          <p:cNvSpPr txBox="1"/>
          <p:nvPr/>
        </p:nvSpPr>
        <p:spPr>
          <a:xfrm>
            <a:off x="3853521" y="1525016"/>
            <a:ext cx="2104367" cy="777921"/>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E31836"/>
              </a:buClr>
              <a:buSzPts val="1600"/>
              <a:buFont typeface="Arial"/>
              <a:buNone/>
            </a:pPr>
            <a:r>
              <a:rPr lang="en-US" sz="1600" b="1" u="none" strike="noStrike" cap="none">
                <a:solidFill>
                  <a:srgbClr val="E31836"/>
                </a:solidFill>
                <a:latin typeface="Arial"/>
                <a:ea typeface="Arial"/>
                <a:cs typeface="Arial"/>
                <a:sym typeface="Arial"/>
              </a:rPr>
              <a:t>State Governments</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Florida</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Arkansas</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California</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Louisiana</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Maryland</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Nebraska</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North Carolina</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South Carolina</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Texas</a:t>
            </a:r>
            <a:endParaRPr/>
          </a:p>
          <a:p>
            <a:pPr marL="0" marR="0" lvl="0" indent="0" algn="l" rtl="0">
              <a:lnSpc>
                <a:spcPct val="140000"/>
              </a:lnSpc>
              <a:spcBef>
                <a:spcPts val="600"/>
              </a:spcBef>
              <a:spcAft>
                <a:spcPts val="600"/>
              </a:spcAft>
              <a:buNone/>
            </a:pPr>
            <a:r>
              <a:rPr lang="en-US" sz="1400">
                <a:solidFill>
                  <a:srgbClr val="595959"/>
                </a:solidFill>
                <a:latin typeface="Arial"/>
                <a:ea typeface="Arial"/>
                <a:cs typeface="Arial"/>
                <a:sym typeface="Arial"/>
              </a:rPr>
              <a:t>Wyoming</a:t>
            </a:r>
            <a:endParaRPr/>
          </a:p>
        </p:txBody>
      </p:sp>
      <p:grpSp>
        <p:nvGrpSpPr>
          <p:cNvPr id="179" name="Google Shape;179;p4"/>
          <p:cNvGrpSpPr/>
          <p:nvPr/>
        </p:nvGrpSpPr>
        <p:grpSpPr>
          <a:xfrm>
            <a:off x="3914216" y="759241"/>
            <a:ext cx="531517" cy="531517"/>
            <a:chOff x="3892202" y="676357"/>
            <a:chExt cx="663362" cy="663362"/>
          </a:xfrm>
        </p:grpSpPr>
        <p:sp>
          <p:nvSpPr>
            <p:cNvPr id="180" name="Google Shape;180;p4"/>
            <p:cNvSpPr/>
            <p:nvPr/>
          </p:nvSpPr>
          <p:spPr>
            <a:xfrm>
              <a:off x="3892202" y="676357"/>
              <a:ext cx="663362" cy="663362"/>
            </a:xfrm>
            <a:prstGeom prst="ellipse">
              <a:avLst/>
            </a:prstGeom>
            <a:solidFill>
              <a:srgbClr val="E31836"/>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81" name="Google Shape;181;p4"/>
            <p:cNvPicPr preferRelativeResize="0"/>
            <p:nvPr/>
          </p:nvPicPr>
          <p:blipFill rotWithShape="1">
            <a:blip r:embed="rId3">
              <a:alphaModFix/>
            </a:blip>
            <a:srcRect/>
            <a:stretch/>
          </p:blipFill>
          <p:spPr>
            <a:xfrm>
              <a:off x="3985327" y="798637"/>
              <a:ext cx="438392" cy="438392"/>
            </a:xfrm>
            <a:prstGeom prst="rect">
              <a:avLst/>
            </a:prstGeom>
            <a:noFill/>
            <a:ln>
              <a:noFill/>
            </a:ln>
          </p:spPr>
        </p:pic>
      </p:grpSp>
      <p:sp>
        <p:nvSpPr>
          <p:cNvPr id="182" name="Google Shape;182;p4"/>
          <p:cNvSpPr txBox="1"/>
          <p:nvPr/>
        </p:nvSpPr>
        <p:spPr>
          <a:xfrm>
            <a:off x="6505544" y="1525016"/>
            <a:ext cx="2327316" cy="777921"/>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None/>
            </a:pPr>
            <a:r>
              <a:rPr lang="en-US" sz="1600" b="1">
                <a:solidFill>
                  <a:srgbClr val="E31836"/>
                </a:solidFill>
                <a:latin typeface="Arial"/>
                <a:ea typeface="Arial"/>
                <a:cs typeface="Arial"/>
                <a:sym typeface="Arial"/>
              </a:rPr>
              <a:t>Local Governments</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Leon County, FL</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Miami-Dade County, FL</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Panama City, FL</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New York City, NY</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City of Austin, TX</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Nassau County, NY</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Mobile County, AL</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Nueces County, TX</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Salt Lake County, UT</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San Diego County, CA</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Baldwin County, AL</a:t>
            </a:r>
            <a:endParaRPr/>
          </a:p>
          <a:p>
            <a:pPr marL="0" marR="0" lvl="0" indent="0" algn="l" rtl="0">
              <a:lnSpc>
                <a:spcPct val="140000"/>
              </a:lnSpc>
              <a:spcBef>
                <a:spcPts val="600"/>
              </a:spcBef>
              <a:spcAft>
                <a:spcPts val="600"/>
              </a:spcAft>
              <a:buNone/>
            </a:pPr>
            <a:endParaRPr sz="1400">
              <a:solidFill>
                <a:srgbClr val="595959"/>
              </a:solidFill>
              <a:latin typeface="Arial"/>
              <a:ea typeface="Arial"/>
              <a:cs typeface="Arial"/>
              <a:sym typeface="Arial"/>
            </a:endParaRPr>
          </a:p>
        </p:txBody>
      </p:sp>
      <p:grpSp>
        <p:nvGrpSpPr>
          <p:cNvPr id="183" name="Google Shape;183;p4"/>
          <p:cNvGrpSpPr/>
          <p:nvPr/>
        </p:nvGrpSpPr>
        <p:grpSpPr>
          <a:xfrm>
            <a:off x="6566239" y="759241"/>
            <a:ext cx="531517" cy="531517"/>
            <a:chOff x="6437112" y="727157"/>
            <a:chExt cx="531517" cy="531517"/>
          </a:xfrm>
        </p:grpSpPr>
        <p:sp>
          <p:nvSpPr>
            <p:cNvPr id="184" name="Google Shape;184;p4"/>
            <p:cNvSpPr/>
            <p:nvPr/>
          </p:nvSpPr>
          <p:spPr>
            <a:xfrm>
              <a:off x="6437112" y="727157"/>
              <a:ext cx="531517" cy="531517"/>
            </a:xfrm>
            <a:prstGeom prst="ellipse">
              <a:avLst/>
            </a:prstGeom>
            <a:solidFill>
              <a:srgbClr val="E31836"/>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85" name="Google Shape;185;p4"/>
            <p:cNvPicPr preferRelativeResize="0"/>
            <p:nvPr/>
          </p:nvPicPr>
          <p:blipFill rotWithShape="1">
            <a:blip r:embed="rId4">
              <a:alphaModFix/>
            </a:blip>
            <a:srcRect/>
            <a:stretch/>
          </p:blipFill>
          <p:spPr>
            <a:xfrm>
              <a:off x="6512030" y="777781"/>
              <a:ext cx="371853" cy="371853"/>
            </a:xfrm>
            <a:prstGeom prst="rect">
              <a:avLst/>
            </a:prstGeom>
            <a:noFill/>
            <a:ln>
              <a:noFill/>
            </a:ln>
          </p:spPr>
        </p:pic>
      </p:grpSp>
      <p:grpSp>
        <p:nvGrpSpPr>
          <p:cNvPr id="186" name="Google Shape;186;p4"/>
          <p:cNvGrpSpPr/>
          <p:nvPr/>
        </p:nvGrpSpPr>
        <p:grpSpPr>
          <a:xfrm>
            <a:off x="9216680" y="759241"/>
            <a:ext cx="2649220" cy="1543696"/>
            <a:chOff x="9122262" y="727157"/>
            <a:chExt cx="2649220" cy="1543696"/>
          </a:xfrm>
        </p:grpSpPr>
        <p:sp>
          <p:nvSpPr>
            <p:cNvPr id="187" name="Google Shape;187;p4"/>
            <p:cNvSpPr txBox="1"/>
            <p:nvPr/>
          </p:nvSpPr>
          <p:spPr>
            <a:xfrm>
              <a:off x="9122262" y="1492932"/>
              <a:ext cx="2649220" cy="7779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E31836"/>
                  </a:solidFill>
                  <a:latin typeface="Arial"/>
                  <a:ea typeface="Arial"/>
                  <a:cs typeface="Arial"/>
                  <a:sym typeface="Arial"/>
                </a:rPr>
                <a:t>University </a:t>
              </a:r>
              <a:br>
                <a:rPr lang="en-US" sz="1600" b="1">
                  <a:solidFill>
                    <a:srgbClr val="E31836"/>
                  </a:solidFill>
                  <a:latin typeface="Arial"/>
                  <a:ea typeface="Arial"/>
                  <a:cs typeface="Arial"/>
                  <a:sym typeface="Arial"/>
                </a:rPr>
              </a:br>
              <a:r>
                <a:rPr lang="en-US" sz="1600" b="1">
                  <a:solidFill>
                    <a:srgbClr val="E31836"/>
                  </a:solidFill>
                  <a:latin typeface="Arial"/>
                  <a:ea typeface="Arial"/>
                  <a:cs typeface="Arial"/>
                  <a:sym typeface="Arial"/>
                </a:rPr>
                <a:t>&amp; Hospital Systems</a:t>
              </a:r>
              <a:endParaRPr/>
            </a:p>
            <a:p>
              <a:pPr marL="0" marR="0" lvl="0" indent="0" algn="l" rtl="0">
                <a:lnSpc>
                  <a:spcPct val="140000"/>
                </a:lnSpc>
                <a:spcBef>
                  <a:spcPts val="700"/>
                </a:spcBef>
                <a:spcAft>
                  <a:spcPts val="0"/>
                </a:spcAft>
                <a:buNone/>
              </a:pPr>
              <a:r>
                <a:rPr lang="en-US" sz="1400">
                  <a:solidFill>
                    <a:srgbClr val="595959"/>
                  </a:solidFill>
                  <a:latin typeface="Arial"/>
                  <a:ea typeface="Arial"/>
                  <a:cs typeface="Arial"/>
                  <a:sym typeface="Arial"/>
                </a:rPr>
                <a:t>Baptist Health System</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Barnes Jewish Hospital</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George Washington University</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Nuvance Health System</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Northeastern University</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Ohio State University</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University of Washington</a:t>
              </a:r>
              <a:endParaRPr/>
            </a:p>
            <a:p>
              <a:pPr marL="0" marR="0" lvl="0" indent="0" algn="l" rtl="0">
                <a:lnSpc>
                  <a:spcPct val="140000"/>
                </a:lnSpc>
                <a:spcBef>
                  <a:spcPts val="600"/>
                </a:spcBef>
                <a:spcAft>
                  <a:spcPts val="0"/>
                </a:spcAft>
                <a:buNone/>
              </a:pPr>
              <a:r>
                <a:rPr lang="en-US" sz="1400">
                  <a:solidFill>
                    <a:srgbClr val="595959"/>
                  </a:solidFill>
                  <a:latin typeface="Arial"/>
                  <a:ea typeface="Arial"/>
                  <a:cs typeface="Arial"/>
                  <a:sym typeface="Arial"/>
                </a:rPr>
                <a:t>University of Missouri</a:t>
              </a:r>
              <a:endParaRPr/>
            </a:p>
            <a:p>
              <a:pPr marL="0" marR="0" lvl="0" indent="0" algn="l" rtl="0">
                <a:lnSpc>
                  <a:spcPct val="140000"/>
                </a:lnSpc>
                <a:spcBef>
                  <a:spcPts val="600"/>
                </a:spcBef>
                <a:spcAft>
                  <a:spcPts val="600"/>
                </a:spcAft>
                <a:buNone/>
              </a:pPr>
              <a:endParaRPr sz="1400">
                <a:solidFill>
                  <a:srgbClr val="595959"/>
                </a:solidFill>
                <a:latin typeface="Arial"/>
                <a:ea typeface="Arial"/>
                <a:cs typeface="Arial"/>
                <a:sym typeface="Arial"/>
              </a:endParaRPr>
            </a:p>
          </p:txBody>
        </p:sp>
        <p:sp>
          <p:nvSpPr>
            <p:cNvPr id="188" name="Google Shape;188;p4"/>
            <p:cNvSpPr/>
            <p:nvPr/>
          </p:nvSpPr>
          <p:spPr>
            <a:xfrm>
              <a:off x="9182956" y="727157"/>
              <a:ext cx="531517" cy="531517"/>
            </a:xfrm>
            <a:prstGeom prst="ellipse">
              <a:avLst/>
            </a:prstGeom>
            <a:solidFill>
              <a:srgbClr val="E31836"/>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89" name="Google Shape;189;p4"/>
            <p:cNvPicPr preferRelativeResize="0"/>
            <p:nvPr/>
          </p:nvPicPr>
          <p:blipFill rotWithShape="1">
            <a:blip r:embed="rId5">
              <a:alphaModFix/>
            </a:blip>
            <a:srcRect/>
            <a:stretch/>
          </p:blipFill>
          <p:spPr>
            <a:xfrm>
              <a:off x="9290697" y="825134"/>
              <a:ext cx="316033" cy="316033"/>
            </a:xfrm>
            <a:prstGeom prst="rect">
              <a:avLst/>
            </a:prstGeom>
            <a:noFill/>
            <a:ln>
              <a:noFill/>
            </a:ln>
          </p:spPr>
        </p:pic>
      </p:grpSp>
      <p:cxnSp>
        <p:nvCxnSpPr>
          <p:cNvPr id="190" name="Google Shape;190;p4"/>
          <p:cNvCxnSpPr/>
          <p:nvPr/>
        </p:nvCxnSpPr>
        <p:spPr>
          <a:xfrm rot="10800000">
            <a:off x="6161568" y="651820"/>
            <a:ext cx="31443" cy="5492141"/>
          </a:xfrm>
          <a:prstGeom prst="straightConnector1">
            <a:avLst/>
          </a:prstGeom>
          <a:noFill/>
          <a:ln w="9525" cap="flat" cmpd="sng">
            <a:solidFill>
              <a:srgbClr val="BFBFBF"/>
            </a:solidFill>
            <a:prstDash val="solid"/>
            <a:round/>
            <a:headEnd type="none" w="sm" len="sm"/>
            <a:tailEnd type="none" w="sm" len="sm"/>
          </a:ln>
        </p:spPr>
      </p:cxnSp>
      <p:cxnSp>
        <p:nvCxnSpPr>
          <p:cNvPr id="191" name="Google Shape;191;p4"/>
          <p:cNvCxnSpPr/>
          <p:nvPr/>
        </p:nvCxnSpPr>
        <p:spPr>
          <a:xfrm rot="10800000">
            <a:off x="8856642" y="651820"/>
            <a:ext cx="31443" cy="5492141"/>
          </a:xfrm>
          <a:prstGeom prst="straightConnector1">
            <a:avLst/>
          </a:prstGeom>
          <a:noFill/>
          <a:ln w="9525" cap="flat" cmpd="sng">
            <a:solidFill>
              <a:srgbClr val="BFBFBF"/>
            </a:solidFill>
            <a:prstDash val="solid"/>
            <a:round/>
            <a:headEnd type="none" w="sm" len="sm"/>
            <a:tailEnd type="none" w="sm" len="sm"/>
          </a:ln>
        </p:spPr>
      </p:cxnSp>
      <p:sp>
        <p:nvSpPr>
          <p:cNvPr id="192" name="Google Shape;192;p4"/>
          <p:cNvSpPr txBox="1"/>
          <p:nvPr/>
        </p:nvSpPr>
        <p:spPr>
          <a:xfrm>
            <a:off x="4382347" y="6287383"/>
            <a:ext cx="7393095" cy="26762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  </a:t>
            </a:r>
            <a:fld id="{00000000-1234-1234-1234-123412341234}" type="slidenum">
              <a:rPr lang="en-US" sz="900">
                <a:solidFill>
                  <a:schemeClr val="lt2"/>
                </a:solidFill>
                <a:latin typeface="Arial"/>
                <a:ea typeface="Arial"/>
                <a:cs typeface="Arial"/>
                <a:sym typeface="Arial"/>
              </a:rPr>
              <a:t>4</a:t>
            </a:fld>
            <a:endParaRPr sz="900">
              <a:solidFill>
                <a:schemeClr val="lt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sldNum" idx="12"/>
          </p:nvPr>
        </p:nvSpPr>
        <p:spPr>
          <a:xfrm>
            <a:off x="4382347" y="6287383"/>
            <a:ext cx="7393095" cy="267623"/>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r>
              <a:rPr lang="en-US" sz="900">
                <a:solidFill>
                  <a:schemeClr val="lt2"/>
                </a:solidFill>
                <a:latin typeface="Arial"/>
                <a:ea typeface="Arial"/>
                <a:cs typeface="Arial"/>
                <a:sym typeface="Arial"/>
              </a:rPr>
              <a:t>ARP: Building a Compliance Framework </a:t>
            </a:r>
            <a:r>
              <a:rPr lang="en-US"/>
              <a:t>|  </a:t>
            </a:r>
            <a:fld id="{00000000-1234-1234-1234-123412341234}" type="slidenum">
              <a:rPr lang="en-US"/>
              <a:t>5</a:t>
            </a:fld>
            <a:endParaRPr/>
          </a:p>
        </p:txBody>
      </p:sp>
      <p:sp>
        <p:nvSpPr>
          <p:cNvPr id="198" name="Google Shape;198;p5"/>
          <p:cNvSpPr txBox="1"/>
          <p:nvPr/>
        </p:nvSpPr>
        <p:spPr>
          <a:xfrm>
            <a:off x="403085" y="2624672"/>
            <a:ext cx="2589875" cy="3519289"/>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US" sz="2000" b="1" i="0">
                <a:solidFill>
                  <a:schemeClr val="lt1"/>
                </a:solidFill>
                <a:latin typeface="Arial"/>
                <a:ea typeface="Arial"/>
                <a:cs typeface="Arial"/>
                <a:sym typeface="Arial"/>
              </a:rPr>
              <a:t>Our leadership and staff have worked in local, state, and federal government agencies – ranging from former senior executives to financial and programmatic staff.</a:t>
            </a:r>
            <a:endParaRPr/>
          </a:p>
        </p:txBody>
      </p:sp>
      <p:sp>
        <p:nvSpPr>
          <p:cNvPr id="199" name="Google Shape;199;p5"/>
          <p:cNvSpPr txBox="1"/>
          <p:nvPr/>
        </p:nvSpPr>
        <p:spPr>
          <a:xfrm>
            <a:off x="3902529" y="789285"/>
            <a:ext cx="7872913" cy="1103016"/>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None/>
            </a:pPr>
            <a:r>
              <a:rPr lang="en-US" sz="1600">
                <a:solidFill>
                  <a:srgbClr val="595959"/>
                </a:solidFill>
                <a:latin typeface="Arial"/>
                <a:ea typeface="Arial"/>
                <a:cs typeface="Arial"/>
                <a:sym typeface="Arial"/>
              </a:rPr>
              <a:t>We combine our </a:t>
            </a:r>
            <a:r>
              <a:rPr lang="en-US" sz="1600" b="1">
                <a:solidFill>
                  <a:srgbClr val="E31836"/>
                </a:solidFill>
                <a:latin typeface="Arial"/>
                <a:ea typeface="Arial"/>
                <a:cs typeface="Arial"/>
                <a:sym typeface="Arial"/>
              </a:rPr>
              <a:t>strategic</a:t>
            </a:r>
            <a:r>
              <a:rPr lang="en-US" sz="1600">
                <a:solidFill>
                  <a:srgbClr val="595959"/>
                </a:solidFill>
                <a:latin typeface="Arial"/>
                <a:ea typeface="Arial"/>
                <a:cs typeface="Arial"/>
                <a:sym typeface="Arial"/>
              </a:rPr>
              <a:t>, </a:t>
            </a:r>
            <a:r>
              <a:rPr lang="en-US" sz="1600" b="1">
                <a:solidFill>
                  <a:srgbClr val="E31836"/>
                </a:solidFill>
                <a:latin typeface="Arial"/>
                <a:ea typeface="Arial"/>
                <a:cs typeface="Arial"/>
                <a:sym typeface="Arial"/>
              </a:rPr>
              <a:t>financial</a:t>
            </a:r>
            <a:r>
              <a:rPr lang="en-US" sz="1600">
                <a:solidFill>
                  <a:srgbClr val="595959"/>
                </a:solidFill>
                <a:latin typeface="Arial"/>
                <a:ea typeface="Arial"/>
                <a:cs typeface="Arial"/>
                <a:sym typeface="Arial"/>
              </a:rPr>
              <a:t>, and </a:t>
            </a:r>
            <a:r>
              <a:rPr lang="en-US" sz="1600" b="1">
                <a:solidFill>
                  <a:srgbClr val="E31836"/>
                </a:solidFill>
                <a:latin typeface="Arial"/>
                <a:ea typeface="Arial"/>
                <a:cs typeface="Arial"/>
                <a:sym typeface="Arial"/>
              </a:rPr>
              <a:t>operational</a:t>
            </a:r>
            <a:r>
              <a:rPr lang="en-US" sz="1600">
                <a:solidFill>
                  <a:srgbClr val="595959"/>
                </a:solidFill>
                <a:latin typeface="Arial"/>
                <a:ea typeface="Arial"/>
                <a:cs typeface="Arial"/>
                <a:sym typeface="Arial"/>
              </a:rPr>
              <a:t> expertise to support our clients’ recovery efforts and help them successfully implement the American Rescue Plan and other Federal funding. Our approach is grounded in:</a:t>
            </a:r>
            <a:endParaRPr/>
          </a:p>
        </p:txBody>
      </p:sp>
      <p:sp>
        <p:nvSpPr>
          <p:cNvPr id="200" name="Google Shape;200;p5"/>
          <p:cNvSpPr txBox="1"/>
          <p:nvPr/>
        </p:nvSpPr>
        <p:spPr>
          <a:xfrm>
            <a:off x="3902529" y="1950427"/>
            <a:ext cx="7872913" cy="1103016"/>
          </a:xfrm>
          <a:prstGeom prst="rect">
            <a:avLst/>
          </a:prstGeom>
          <a:noFill/>
          <a:ln>
            <a:noFill/>
          </a:ln>
        </p:spPr>
        <p:txBody>
          <a:bodyPr spcFirstLastPara="1" wrap="square" lIns="91425" tIns="45700" rIns="91425" bIns="45700" anchor="t" anchorCtr="0">
            <a:noAutofit/>
          </a:bodyPr>
          <a:lstStyle/>
          <a:p>
            <a:pPr marL="285750" marR="0" lvl="0" indent="-285750" algn="l" rtl="0">
              <a:lnSpc>
                <a:spcPct val="140000"/>
              </a:lnSpc>
              <a:spcBef>
                <a:spcPts val="0"/>
              </a:spcBef>
              <a:spcAft>
                <a:spcPts val="0"/>
              </a:spcAft>
              <a:buClr>
                <a:srgbClr val="E31836"/>
              </a:buClr>
              <a:buSzPts val="1600"/>
              <a:buFont typeface="Noto Sans Symbols"/>
              <a:buChar char="✔"/>
            </a:pPr>
            <a:r>
              <a:rPr lang="en-US" sz="1600" b="1">
                <a:solidFill>
                  <a:srgbClr val="595959"/>
                </a:solidFill>
              </a:rPr>
              <a:t>A </a:t>
            </a:r>
            <a:r>
              <a:rPr lang="en-US" sz="1600" b="1">
                <a:solidFill>
                  <a:srgbClr val="595959"/>
                </a:solidFill>
                <a:latin typeface="Arial"/>
                <a:ea typeface="Arial"/>
                <a:cs typeface="Arial"/>
                <a:sym typeface="Arial"/>
              </a:rPr>
              <a:t>comprehensive and innovative recovery perspective </a:t>
            </a:r>
            <a:r>
              <a:rPr lang="en-US" sz="1600">
                <a:solidFill>
                  <a:srgbClr val="595959"/>
                </a:solidFill>
                <a:latin typeface="Arial"/>
                <a:ea typeface="Arial"/>
                <a:cs typeface="Arial"/>
                <a:sym typeface="Arial"/>
              </a:rPr>
              <a:t>and framework helps our clients expedite recovery, think creatively, and re-imagine how services, programs, and investments can deliver short-and long-term benefits.</a:t>
            </a:r>
            <a:endParaRPr/>
          </a:p>
          <a:p>
            <a:pPr marL="285750" marR="0" lvl="0" indent="-285750" algn="l" rtl="0">
              <a:lnSpc>
                <a:spcPct val="140000"/>
              </a:lnSpc>
              <a:spcBef>
                <a:spcPts val="1200"/>
              </a:spcBef>
              <a:spcAft>
                <a:spcPts val="0"/>
              </a:spcAft>
              <a:buClr>
                <a:srgbClr val="E31836"/>
              </a:buClr>
              <a:buSzPts val="1600"/>
              <a:buFont typeface="Noto Sans Symbols"/>
              <a:buChar char="✔"/>
            </a:pPr>
            <a:r>
              <a:rPr lang="en-US" sz="1600" b="1">
                <a:solidFill>
                  <a:srgbClr val="595959"/>
                </a:solidFill>
                <a:latin typeface="Arial"/>
                <a:ea typeface="Arial"/>
                <a:cs typeface="Arial"/>
                <a:sym typeface="Arial"/>
              </a:rPr>
              <a:t>Financial and grants management experience</a:t>
            </a:r>
            <a:r>
              <a:rPr lang="en-US" sz="1600">
                <a:solidFill>
                  <a:srgbClr val="595959"/>
                </a:solidFill>
                <a:latin typeface="Arial"/>
                <a:ea typeface="Arial"/>
                <a:cs typeface="Arial"/>
                <a:sym typeface="Arial"/>
              </a:rPr>
              <a:t>, including an understanding of the grants lifecycle and how it relates to budgeting, accounting, procurement, and other government functions, helps our clients organize and operate their agencies more efficiently and effectively.</a:t>
            </a:r>
            <a:endParaRPr/>
          </a:p>
          <a:p>
            <a:pPr marL="285750" marR="0" lvl="0" indent="-285750" algn="l" rtl="0">
              <a:lnSpc>
                <a:spcPct val="140000"/>
              </a:lnSpc>
              <a:spcBef>
                <a:spcPts val="1200"/>
              </a:spcBef>
              <a:spcAft>
                <a:spcPts val="1200"/>
              </a:spcAft>
              <a:buClr>
                <a:srgbClr val="E31836"/>
              </a:buClr>
              <a:buSzPts val="1600"/>
              <a:buFont typeface="Noto Sans Symbols"/>
              <a:buChar char="✔"/>
            </a:pPr>
            <a:r>
              <a:rPr lang="en-US" sz="1600" b="1">
                <a:solidFill>
                  <a:srgbClr val="595959"/>
                </a:solidFill>
              </a:rPr>
              <a:t>Detailed, </a:t>
            </a:r>
            <a:r>
              <a:rPr lang="en-US" sz="1600" b="1">
                <a:solidFill>
                  <a:srgbClr val="595959"/>
                </a:solidFill>
                <a:latin typeface="Arial"/>
                <a:ea typeface="Arial"/>
                <a:cs typeface="Arial"/>
                <a:sym typeface="Arial"/>
              </a:rPr>
              <a:t>on-the-ground, expertise managing Federal and State grants and programs</a:t>
            </a:r>
            <a:r>
              <a:rPr lang="en-US" sz="1600">
                <a:solidFill>
                  <a:srgbClr val="595959"/>
                </a:solidFill>
                <a:latin typeface="Arial"/>
                <a:ea typeface="Arial"/>
                <a:cs typeface="Arial"/>
                <a:sym typeface="Arial"/>
              </a:rPr>
              <a:t> helps our clients maintain compliance, prevent negative audit findings, and avoid returning grant funds.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6"/>
          <p:cNvSpPr txBox="1">
            <a:spLocks noGrp="1"/>
          </p:cNvSpPr>
          <p:nvPr>
            <p:ph type="title"/>
          </p:nvPr>
        </p:nvSpPr>
        <p:spPr>
          <a:xfrm>
            <a:off x="1698000" y="2272500"/>
            <a:ext cx="8796000" cy="2313000"/>
          </a:xfrm>
          <a:prstGeom prst="rect">
            <a:avLst/>
          </a:prstGeom>
          <a:noFill/>
          <a:ln>
            <a:noFill/>
          </a:ln>
        </p:spPr>
        <p:txBody>
          <a:bodyPr spcFirstLastPara="1" wrap="square" lIns="0" tIns="45700" rIns="0" bIns="45700" anchor="ctr" anchorCtr="0">
            <a:noAutofit/>
          </a:bodyPr>
          <a:lstStyle/>
          <a:p>
            <a:pPr marL="0" lvl="0" indent="0" algn="l" rtl="0">
              <a:lnSpc>
                <a:spcPct val="180000"/>
              </a:lnSpc>
              <a:spcBef>
                <a:spcPts val="0"/>
              </a:spcBef>
              <a:spcAft>
                <a:spcPts val="0"/>
              </a:spcAft>
              <a:buClr>
                <a:srgbClr val="E31836"/>
              </a:buClr>
              <a:buSzPts val="2100"/>
              <a:buFont typeface="Merriweather Sans"/>
              <a:buNone/>
            </a:pPr>
            <a:r>
              <a:rPr lang="en-US" sz="2800" b="1">
                <a:solidFill>
                  <a:srgbClr val="F2F2F2"/>
                </a:solidFill>
              </a:rPr>
              <a:t>| American Rescue Plan Act Overview</a:t>
            </a:r>
            <a:br>
              <a:rPr lang="en-US" sz="2800">
                <a:solidFill>
                  <a:srgbClr val="F2F2F2"/>
                </a:solidFill>
              </a:rPr>
            </a:br>
            <a:r>
              <a:rPr lang="en-US" sz="2800">
                <a:solidFill>
                  <a:srgbClr val="F2F2F2"/>
                </a:solidFill>
              </a:rPr>
              <a:t>Key Elements of 2 CFR Part 200</a:t>
            </a:r>
            <a:br>
              <a:rPr lang="en-US" sz="2800">
                <a:solidFill>
                  <a:srgbClr val="F2F2F2"/>
                </a:solidFill>
              </a:rPr>
            </a:br>
            <a:r>
              <a:rPr lang="en-US" sz="2800">
                <a:solidFill>
                  <a:srgbClr val="F2F2F2"/>
                </a:solidFill>
              </a:rPr>
              <a:t>Building a Compliance Framework</a:t>
            </a:r>
            <a:endParaRPr/>
          </a:p>
        </p:txBody>
      </p:sp>
      <p:sp>
        <p:nvSpPr>
          <p:cNvPr id="208" name="Google Shape;208;p6"/>
          <p:cNvSpPr txBox="1"/>
          <p:nvPr/>
        </p:nvSpPr>
        <p:spPr>
          <a:xfrm>
            <a:off x="4382347" y="6287383"/>
            <a:ext cx="7393095" cy="26762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a:t>
            </a:r>
            <a:r>
              <a:rPr lang="en-US" sz="900">
                <a:solidFill>
                  <a:srgbClr val="BFBFBF"/>
                </a:solidFill>
                <a:latin typeface="Arial"/>
                <a:ea typeface="Arial"/>
                <a:cs typeface="Arial"/>
                <a:sym typeface="Arial"/>
              </a:rPr>
              <a:t>|  </a:t>
            </a:r>
            <a:fld id="{00000000-1234-1234-1234-123412341234}" type="slidenum">
              <a:rPr lang="en-US" sz="900">
                <a:solidFill>
                  <a:srgbClr val="BFBFBF"/>
                </a:solidFill>
                <a:latin typeface="Arial"/>
                <a:ea typeface="Arial"/>
                <a:cs typeface="Arial"/>
                <a:sym typeface="Arial"/>
              </a:rPr>
              <a:t>6</a:t>
            </a:fld>
            <a:endParaRPr sz="900">
              <a:solidFill>
                <a:srgbClr val="BFBFBF"/>
              </a:solidFill>
              <a:latin typeface="Arial"/>
              <a:ea typeface="Arial"/>
              <a:cs typeface="Arial"/>
              <a:sym typeface="Arial"/>
            </a:endParaRPr>
          </a:p>
        </p:txBody>
      </p:sp>
      <p:pic>
        <p:nvPicPr>
          <p:cNvPr id="209" name="Google Shape;209;p6"/>
          <p:cNvPicPr preferRelativeResize="0"/>
          <p:nvPr/>
        </p:nvPicPr>
        <p:blipFill rotWithShape="1">
          <a:blip r:embed="rId3">
            <a:alphaModFix/>
          </a:blip>
          <a:srcRect/>
          <a:stretch/>
        </p:blipFill>
        <p:spPr>
          <a:xfrm>
            <a:off x="559475" y="5915275"/>
            <a:ext cx="1981049" cy="372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7"/>
          <p:cNvSpPr txBox="1">
            <a:spLocks noGrp="1"/>
          </p:cNvSpPr>
          <p:nvPr>
            <p:ph type="title"/>
          </p:nvPr>
        </p:nvSpPr>
        <p:spPr>
          <a:xfrm>
            <a:off x="411480" y="402056"/>
            <a:ext cx="11369040" cy="76515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US"/>
              <a:t>COVID-19 Federal Funding Landscape: Funding Source by Federal Agency</a:t>
            </a:r>
            <a:endParaRPr/>
          </a:p>
        </p:txBody>
      </p:sp>
      <p:graphicFrame>
        <p:nvGraphicFramePr>
          <p:cNvPr id="217" name="Google Shape;217;p7"/>
          <p:cNvGraphicFramePr/>
          <p:nvPr/>
        </p:nvGraphicFramePr>
        <p:xfrm>
          <a:off x="2826294" y="2630106"/>
          <a:ext cx="8959300" cy="885700"/>
        </p:xfrm>
        <a:graphic>
          <a:graphicData uri="http://schemas.openxmlformats.org/drawingml/2006/table">
            <a:tbl>
              <a:tblPr firstRow="1" bandRow="1">
                <a:noFill/>
                <a:tableStyleId>{3743C918-6D04-4559-95F8-F1A610894BC8}</a:tableStyleId>
              </a:tblPr>
              <a:tblGrid>
                <a:gridCol w="2239825">
                  <a:extLst>
                    <a:ext uri="{9D8B030D-6E8A-4147-A177-3AD203B41FA5}">
                      <a16:colId xmlns:a16="http://schemas.microsoft.com/office/drawing/2014/main" val="20000"/>
                    </a:ext>
                  </a:extLst>
                </a:gridCol>
                <a:gridCol w="2239825">
                  <a:extLst>
                    <a:ext uri="{9D8B030D-6E8A-4147-A177-3AD203B41FA5}">
                      <a16:colId xmlns:a16="http://schemas.microsoft.com/office/drawing/2014/main" val="20001"/>
                    </a:ext>
                  </a:extLst>
                </a:gridCol>
                <a:gridCol w="2239825">
                  <a:extLst>
                    <a:ext uri="{9D8B030D-6E8A-4147-A177-3AD203B41FA5}">
                      <a16:colId xmlns:a16="http://schemas.microsoft.com/office/drawing/2014/main" val="20002"/>
                    </a:ext>
                  </a:extLst>
                </a:gridCol>
                <a:gridCol w="2239825">
                  <a:extLst>
                    <a:ext uri="{9D8B030D-6E8A-4147-A177-3AD203B41FA5}">
                      <a16:colId xmlns:a16="http://schemas.microsoft.com/office/drawing/2014/main" val="20003"/>
                    </a:ext>
                  </a:extLst>
                </a:gridCol>
              </a:tblGrid>
              <a:tr h="885700">
                <a:tc>
                  <a:txBody>
                    <a:bodyPr/>
                    <a:lstStyle/>
                    <a:p>
                      <a:pPr marL="0" marR="0" lvl="0" indent="0" algn="ctr" rtl="0">
                        <a:lnSpc>
                          <a:spcPct val="130000"/>
                        </a:lnSpc>
                        <a:spcBef>
                          <a:spcPts val="0"/>
                        </a:spcBef>
                        <a:spcAft>
                          <a:spcPts val="0"/>
                        </a:spcAft>
                        <a:buClr>
                          <a:schemeClr val="accent5"/>
                        </a:buClr>
                        <a:buSzPts val="1400"/>
                        <a:buFont typeface="Arial"/>
                        <a:buNone/>
                      </a:pPr>
                      <a:r>
                        <a:rPr lang="en-US" sz="1400" b="0" i="0" u="none" strike="noStrike" cap="none">
                          <a:solidFill>
                            <a:schemeClr val="accent5"/>
                          </a:solidFill>
                          <a:latin typeface="Arial"/>
                          <a:ea typeface="Arial"/>
                          <a:cs typeface="Arial"/>
                          <a:sym typeface="Arial"/>
                        </a:rPr>
                        <a:t>Department of Health &amp; Human Services (HHS)</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chemeClr val="accent5"/>
                        </a:buClr>
                        <a:buSzPts val="1400"/>
                        <a:buFont typeface="Arial"/>
                        <a:buNone/>
                      </a:pPr>
                      <a:r>
                        <a:rPr lang="en-US" sz="1400" b="0" i="0" u="none" strike="noStrike" cap="none">
                          <a:solidFill>
                            <a:schemeClr val="accent5"/>
                          </a:solidFill>
                          <a:latin typeface="Arial"/>
                          <a:ea typeface="Arial"/>
                          <a:cs typeface="Arial"/>
                          <a:sym typeface="Arial"/>
                        </a:rPr>
                        <a:t>Department of </a:t>
                      </a:r>
                      <a:br>
                        <a:rPr lang="en-US" sz="1400" b="0" i="0" u="none" strike="noStrike" cap="none">
                          <a:solidFill>
                            <a:schemeClr val="accent5"/>
                          </a:solidFill>
                          <a:latin typeface="Arial"/>
                          <a:ea typeface="Arial"/>
                          <a:cs typeface="Arial"/>
                          <a:sym typeface="Arial"/>
                        </a:rPr>
                      </a:br>
                      <a:r>
                        <a:rPr lang="en-US" sz="1400" b="0" i="0" u="none" strike="noStrike" cap="none">
                          <a:solidFill>
                            <a:schemeClr val="accent5"/>
                          </a:solidFill>
                          <a:latin typeface="Arial"/>
                          <a:ea typeface="Arial"/>
                          <a:cs typeface="Arial"/>
                          <a:sym typeface="Arial"/>
                        </a:rPr>
                        <a:t>Education (DOE)</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chemeClr val="accent5"/>
                        </a:buClr>
                        <a:buSzPts val="1400"/>
                        <a:buFont typeface="Arial"/>
                        <a:buNone/>
                      </a:pPr>
                      <a:r>
                        <a:rPr lang="en-US" sz="1400" b="0" i="0" u="none" strike="noStrike" cap="none">
                          <a:solidFill>
                            <a:schemeClr val="accent5"/>
                          </a:solidFill>
                          <a:latin typeface="Arial"/>
                          <a:ea typeface="Arial"/>
                          <a:cs typeface="Arial"/>
                          <a:sym typeface="Arial"/>
                        </a:rPr>
                        <a:t>FEMA Public </a:t>
                      </a:r>
                      <a:br>
                        <a:rPr lang="en-US" sz="1400" b="0" i="0" u="none" strike="noStrike" cap="none">
                          <a:solidFill>
                            <a:schemeClr val="accent5"/>
                          </a:solidFill>
                          <a:latin typeface="Arial"/>
                          <a:ea typeface="Arial"/>
                          <a:cs typeface="Arial"/>
                          <a:sym typeface="Arial"/>
                        </a:rPr>
                      </a:br>
                      <a:r>
                        <a:rPr lang="en-US" sz="1400" b="0" i="0" u="none" strike="noStrike" cap="none">
                          <a:solidFill>
                            <a:schemeClr val="accent5"/>
                          </a:solidFill>
                          <a:latin typeface="Arial"/>
                          <a:ea typeface="Arial"/>
                          <a:cs typeface="Arial"/>
                          <a:sym typeface="Arial"/>
                        </a:rPr>
                        <a:t>Assistance (PA)</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chemeClr val="accent5"/>
                        </a:buClr>
                        <a:buSzPts val="1400"/>
                        <a:buFont typeface="Arial"/>
                        <a:buNone/>
                      </a:pPr>
                      <a:r>
                        <a:rPr lang="en-US" sz="1400" b="0" i="0" u="none" strike="noStrike" cap="none">
                          <a:solidFill>
                            <a:schemeClr val="accent5"/>
                          </a:solidFill>
                          <a:latin typeface="Arial"/>
                          <a:ea typeface="Arial"/>
                          <a:cs typeface="Arial"/>
                          <a:sym typeface="Arial"/>
                        </a:rPr>
                        <a:t>Department of </a:t>
                      </a:r>
                      <a:br>
                        <a:rPr lang="en-US" sz="1400" b="0" i="0" u="none" strike="noStrike" cap="none">
                          <a:solidFill>
                            <a:schemeClr val="accent5"/>
                          </a:solidFill>
                          <a:latin typeface="Arial"/>
                          <a:ea typeface="Arial"/>
                          <a:cs typeface="Arial"/>
                          <a:sym typeface="Arial"/>
                        </a:rPr>
                      </a:br>
                      <a:r>
                        <a:rPr lang="en-US" sz="1400" b="0" i="0" u="none" strike="noStrike" cap="none">
                          <a:solidFill>
                            <a:schemeClr val="accent5"/>
                          </a:solidFill>
                          <a:latin typeface="Arial"/>
                          <a:ea typeface="Arial"/>
                          <a:cs typeface="Arial"/>
                          <a:sym typeface="Arial"/>
                        </a:rPr>
                        <a:t>Labor (DOL)</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18" name="Google Shape;218;p7"/>
          <p:cNvGraphicFramePr/>
          <p:nvPr/>
        </p:nvGraphicFramePr>
        <p:xfrm>
          <a:off x="2826296" y="4904408"/>
          <a:ext cx="8959300" cy="885700"/>
        </p:xfrm>
        <a:graphic>
          <a:graphicData uri="http://schemas.openxmlformats.org/drawingml/2006/table">
            <a:tbl>
              <a:tblPr firstRow="1" bandRow="1">
                <a:noFill/>
                <a:tableStyleId>{3743C918-6D04-4559-95F8-F1A610894BC8}</a:tableStyleId>
              </a:tblPr>
              <a:tblGrid>
                <a:gridCol w="2239825">
                  <a:extLst>
                    <a:ext uri="{9D8B030D-6E8A-4147-A177-3AD203B41FA5}">
                      <a16:colId xmlns:a16="http://schemas.microsoft.com/office/drawing/2014/main" val="20000"/>
                    </a:ext>
                  </a:extLst>
                </a:gridCol>
                <a:gridCol w="2239825">
                  <a:extLst>
                    <a:ext uri="{9D8B030D-6E8A-4147-A177-3AD203B41FA5}">
                      <a16:colId xmlns:a16="http://schemas.microsoft.com/office/drawing/2014/main" val="20001"/>
                    </a:ext>
                  </a:extLst>
                </a:gridCol>
                <a:gridCol w="2239825">
                  <a:extLst>
                    <a:ext uri="{9D8B030D-6E8A-4147-A177-3AD203B41FA5}">
                      <a16:colId xmlns:a16="http://schemas.microsoft.com/office/drawing/2014/main" val="20002"/>
                    </a:ext>
                  </a:extLst>
                </a:gridCol>
                <a:gridCol w="2239825">
                  <a:extLst>
                    <a:ext uri="{9D8B030D-6E8A-4147-A177-3AD203B41FA5}">
                      <a16:colId xmlns:a16="http://schemas.microsoft.com/office/drawing/2014/main" val="20003"/>
                    </a:ext>
                  </a:extLst>
                </a:gridCol>
              </a:tblGrid>
              <a:tr h="885700">
                <a:tc>
                  <a:txBody>
                    <a:bodyPr/>
                    <a:lstStyle/>
                    <a:p>
                      <a:pPr marL="0" marR="0" lvl="0" indent="0" algn="ctr" rtl="0">
                        <a:lnSpc>
                          <a:spcPct val="130000"/>
                        </a:lnSpc>
                        <a:spcBef>
                          <a:spcPts val="0"/>
                        </a:spcBef>
                        <a:spcAft>
                          <a:spcPts val="0"/>
                        </a:spcAft>
                        <a:buClr>
                          <a:schemeClr val="accent5"/>
                        </a:buClr>
                        <a:buSzPts val="1400"/>
                        <a:buFont typeface="Arial"/>
                        <a:buNone/>
                      </a:pPr>
                      <a:r>
                        <a:rPr lang="en-US" sz="1400" b="0" i="0" u="none" strike="noStrike" cap="none">
                          <a:solidFill>
                            <a:schemeClr val="accent5"/>
                          </a:solidFill>
                          <a:latin typeface="Arial"/>
                          <a:ea typeface="Arial"/>
                          <a:cs typeface="Arial"/>
                          <a:sym typeface="Arial"/>
                        </a:rPr>
                        <a:t>U.S Small Business Administration (SBA)</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chemeClr val="accent5"/>
                        </a:buClr>
                        <a:buSzPts val="1400"/>
                        <a:buFont typeface="Arial"/>
                        <a:buNone/>
                      </a:pPr>
                      <a:r>
                        <a:rPr lang="en-US" sz="1400" b="0" i="0" u="none" strike="noStrike" cap="none">
                          <a:solidFill>
                            <a:schemeClr val="accent5"/>
                          </a:solidFill>
                          <a:latin typeface="Arial"/>
                          <a:ea typeface="Arial"/>
                          <a:cs typeface="Arial"/>
                          <a:sym typeface="Arial"/>
                        </a:rPr>
                        <a:t>Department of Transportation (DOT)</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chemeClr val="accent5"/>
                        </a:buClr>
                        <a:buSzPts val="1400"/>
                        <a:buFont typeface="Arial"/>
                        <a:buNone/>
                      </a:pPr>
                      <a:r>
                        <a:rPr lang="en-US" sz="1400" b="0" i="0" u="none" strike="noStrike" cap="none">
                          <a:solidFill>
                            <a:schemeClr val="accent5"/>
                          </a:solidFill>
                          <a:latin typeface="Arial"/>
                          <a:ea typeface="Arial"/>
                          <a:cs typeface="Arial"/>
                          <a:sym typeface="Arial"/>
                        </a:rPr>
                        <a:t>Housing &amp; Urban Development (HUD)</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30000"/>
                        </a:lnSpc>
                        <a:spcBef>
                          <a:spcPts val="0"/>
                        </a:spcBef>
                        <a:spcAft>
                          <a:spcPts val="0"/>
                        </a:spcAft>
                        <a:buClr>
                          <a:schemeClr val="accent5"/>
                        </a:buClr>
                        <a:buSzPts val="1400"/>
                        <a:buFont typeface="Arial"/>
                        <a:buNone/>
                      </a:pPr>
                      <a:r>
                        <a:rPr lang="en-US" sz="1400" b="0" i="0" u="none" strike="noStrike" cap="none">
                          <a:solidFill>
                            <a:schemeClr val="accent5"/>
                          </a:solidFill>
                          <a:latin typeface="Arial"/>
                          <a:ea typeface="Arial"/>
                          <a:cs typeface="Arial"/>
                          <a:sym typeface="Arial"/>
                        </a:rPr>
                        <a:t>Treasury</a:t>
                      </a:r>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219" name="Google Shape;219;p7"/>
          <p:cNvGrpSpPr/>
          <p:nvPr/>
        </p:nvGrpSpPr>
        <p:grpSpPr>
          <a:xfrm>
            <a:off x="245895" y="1940500"/>
            <a:ext cx="2392800" cy="4246824"/>
            <a:chOff x="396791" y="1637506"/>
            <a:chExt cx="2392800" cy="4246824"/>
          </a:xfrm>
        </p:grpSpPr>
        <p:sp>
          <p:nvSpPr>
            <p:cNvPr id="220" name="Google Shape;220;p7"/>
            <p:cNvSpPr/>
            <p:nvPr/>
          </p:nvSpPr>
          <p:spPr>
            <a:xfrm>
              <a:off x="431971" y="1637506"/>
              <a:ext cx="2357400" cy="4150500"/>
            </a:xfrm>
            <a:prstGeom prst="roundRect">
              <a:avLst>
                <a:gd name="adj" fmla="val 5239"/>
              </a:avLst>
            </a:prstGeom>
            <a:solidFill>
              <a:srgbClr val="E31836"/>
            </a:solidFill>
            <a:ln w="19050" cap="rnd" cmpd="sng">
              <a:solidFill>
                <a:srgbClr val="E31836">
                  <a:alpha val="60000"/>
                </a:srgbClr>
              </a:solidFill>
              <a:prstDash val="solid"/>
              <a:round/>
              <a:headEnd type="none" w="sm" len="sm"/>
              <a:tailEnd type="none" w="sm" len="sm"/>
            </a:ln>
            <a:effectLst>
              <a:outerShdw blurRad="127000" dist="63500" dir="5400000" algn="t" rotWithShape="0">
                <a:srgbClr val="000000">
                  <a:alpha val="9803"/>
                </a:srgbClr>
              </a:outerShdw>
            </a:effectLst>
          </p:spPr>
          <p:txBody>
            <a:bodyPr spcFirstLastPara="1" wrap="square" lIns="0" tIns="0" rIns="0" bIns="0" anchor="ctr" anchorCtr="0">
              <a:noAutofit/>
            </a:bodyPr>
            <a:lstStyle/>
            <a:p>
              <a:pPr marL="182563" marR="0" lvl="0" indent="0" algn="l" rtl="0">
                <a:spcBef>
                  <a:spcPts val="0"/>
                </a:spcBef>
                <a:spcAft>
                  <a:spcPts val="1200"/>
                </a:spcAft>
                <a:buNone/>
              </a:pPr>
              <a:endParaRPr sz="2400" b="1">
                <a:solidFill>
                  <a:schemeClr val="lt1"/>
                </a:solidFill>
                <a:latin typeface="Arial"/>
                <a:ea typeface="Arial"/>
                <a:cs typeface="Arial"/>
                <a:sym typeface="Arial"/>
              </a:endParaRPr>
            </a:p>
          </p:txBody>
        </p:sp>
        <p:pic>
          <p:nvPicPr>
            <p:cNvPr id="221" name="Google Shape;221;p7"/>
            <p:cNvPicPr preferRelativeResize="0"/>
            <p:nvPr/>
          </p:nvPicPr>
          <p:blipFill rotWithShape="1">
            <a:blip r:embed="rId3">
              <a:alphaModFix/>
            </a:blip>
            <a:srcRect r="8473" b="-7365"/>
            <a:stretch/>
          </p:blipFill>
          <p:spPr>
            <a:xfrm>
              <a:off x="494216" y="3191858"/>
              <a:ext cx="2295274" cy="2692472"/>
            </a:xfrm>
            <a:prstGeom prst="rect">
              <a:avLst/>
            </a:prstGeom>
            <a:noFill/>
            <a:ln>
              <a:noFill/>
            </a:ln>
          </p:spPr>
        </p:pic>
        <p:sp>
          <p:nvSpPr>
            <p:cNvPr id="222" name="Google Shape;222;p7"/>
            <p:cNvSpPr/>
            <p:nvPr/>
          </p:nvSpPr>
          <p:spPr>
            <a:xfrm>
              <a:off x="396791" y="1799118"/>
              <a:ext cx="2392800" cy="1231200"/>
            </a:xfrm>
            <a:prstGeom prst="rect">
              <a:avLst/>
            </a:prstGeom>
            <a:noFill/>
            <a:ln>
              <a:noFill/>
            </a:ln>
          </p:spPr>
          <p:txBody>
            <a:bodyPr spcFirstLastPara="1" wrap="square" lIns="91425" tIns="45700" rIns="91425" bIns="45700" anchor="t" anchorCtr="0">
              <a:spAutoFit/>
            </a:bodyPr>
            <a:lstStyle/>
            <a:p>
              <a:pPr marL="182563" marR="0" lvl="0" indent="0" algn="l" rtl="0">
                <a:spcBef>
                  <a:spcPts val="0"/>
                </a:spcBef>
                <a:spcAft>
                  <a:spcPts val="0"/>
                </a:spcAft>
                <a:buNone/>
              </a:pPr>
              <a:r>
                <a:rPr lang="en-US" sz="2000">
                  <a:solidFill>
                    <a:srgbClr val="FFFFFF"/>
                  </a:solidFill>
                  <a:latin typeface="Arial"/>
                  <a:ea typeface="Arial"/>
                  <a:cs typeface="Arial"/>
                  <a:sym typeface="Arial"/>
                </a:rPr>
                <a:t>Total COVID-19 Funding:</a:t>
              </a:r>
              <a:endParaRPr/>
            </a:p>
            <a:p>
              <a:pPr marL="182562" marR="0" lvl="0" indent="0" algn="l" rtl="0">
                <a:spcBef>
                  <a:spcPts val="1200"/>
                </a:spcBef>
                <a:spcAft>
                  <a:spcPts val="0"/>
                </a:spcAft>
                <a:buNone/>
              </a:pPr>
              <a:endParaRPr sz="2400" b="1">
                <a:solidFill>
                  <a:srgbClr val="FFFFFF"/>
                </a:solidFill>
              </a:endParaRPr>
            </a:p>
            <a:p>
              <a:pPr marL="182563" marR="0" lvl="0" indent="0" algn="l" rtl="0">
                <a:spcBef>
                  <a:spcPts val="1200"/>
                </a:spcBef>
                <a:spcAft>
                  <a:spcPts val="0"/>
                </a:spcAft>
                <a:buNone/>
              </a:pPr>
              <a:r>
                <a:rPr lang="en-US" sz="2400" b="1">
                  <a:solidFill>
                    <a:srgbClr val="FFFFFF"/>
                  </a:solidFill>
                  <a:latin typeface="Arial"/>
                  <a:ea typeface="Arial"/>
                  <a:cs typeface="Arial"/>
                  <a:sym typeface="Arial"/>
                </a:rPr>
                <a:t>$5.4+ Trillion</a:t>
              </a:r>
              <a:endParaRPr sz="2400">
                <a:solidFill>
                  <a:schemeClr val="dk1"/>
                </a:solidFill>
                <a:latin typeface="Arial"/>
                <a:ea typeface="Arial"/>
                <a:cs typeface="Arial"/>
                <a:sym typeface="Arial"/>
              </a:endParaRPr>
            </a:p>
          </p:txBody>
        </p:sp>
      </p:grpSp>
      <p:sp>
        <p:nvSpPr>
          <p:cNvPr id="223" name="Google Shape;223;p7"/>
          <p:cNvSpPr txBox="1"/>
          <p:nvPr/>
        </p:nvSpPr>
        <p:spPr>
          <a:xfrm>
            <a:off x="335275" y="863175"/>
            <a:ext cx="113178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595959"/>
                </a:solidFill>
              </a:rPr>
              <a:t>Congress has appropriated over $5.4T in federal relief for the COVID-19 public health emergency. Included in ARP are multiple funding streams that can support other agencies, families, and businesses within your community.</a:t>
            </a:r>
            <a:endParaRPr sz="1600">
              <a:solidFill>
                <a:srgbClr val="595959"/>
              </a:solidFill>
            </a:endParaRPr>
          </a:p>
        </p:txBody>
      </p:sp>
      <p:grpSp>
        <p:nvGrpSpPr>
          <p:cNvPr id="224" name="Google Shape;224;p7"/>
          <p:cNvGrpSpPr/>
          <p:nvPr/>
        </p:nvGrpSpPr>
        <p:grpSpPr>
          <a:xfrm>
            <a:off x="3047271" y="1940481"/>
            <a:ext cx="8333039" cy="4150525"/>
            <a:chOff x="3047281" y="1669505"/>
            <a:chExt cx="8333039" cy="4421567"/>
          </a:xfrm>
        </p:grpSpPr>
        <p:grpSp>
          <p:nvGrpSpPr>
            <p:cNvPr id="225" name="Google Shape;225;p7"/>
            <p:cNvGrpSpPr/>
            <p:nvPr/>
          </p:nvGrpSpPr>
          <p:grpSpPr>
            <a:xfrm>
              <a:off x="10289644" y="4024317"/>
              <a:ext cx="679473" cy="679473"/>
              <a:chOff x="10006852" y="3341293"/>
              <a:chExt cx="679473" cy="679473"/>
            </a:xfrm>
          </p:grpSpPr>
          <p:sp>
            <p:nvSpPr>
              <p:cNvPr id="226" name="Google Shape;226;p7"/>
              <p:cNvSpPr/>
              <p:nvPr/>
            </p:nvSpPr>
            <p:spPr>
              <a:xfrm>
                <a:off x="10006852" y="3341293"/>
                <a:ext cx="679473" cy="679473"/>
              </a:xfrm>
              <a:prstGeom prst="ellipse">
                <a:avLst/>
              </a:prstGeom>
              <a:solidFill>
                <a:schemeClr val="lt1"/>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27" name="Google Shape;227;p7" descr="Image result for department of treasury"/>
              <p:cNvPicPr preferRelativeResize="0"/>
              <p:nvPr/>
            </p:nvPicPr>
            <p:blipFill rotWithShape="1">
              <a:blip r:embed="rId4">
                <a:alphaModFix/>
              </a:blip>
              <a:srcRect/>
              <a:stretch/>
            </p:blipFill>
            <p:spPr>
              <a:xfrm>
                <a:off x="10136460" y="3478364"/>
                <a:ext cx="420262" cy="420262"/>
              </a:xfrm>
              <a:prstGeom prst="rect">
                <a:avLst/>
              </a:prstGeom>
              <a:noFill/>
              <a:ln>
                <a:noFill/>
              </a:ln>
            </p:spPr>
          </p:pic>
        </p:grpSp>
        <p:grpSp>
          <p:nvGrpSpPr>
            <p:cNvPr id="228" name="Google Shape;228;p7"/>
            <p:cNvGrpSpPr/>
            <p:nvPr/>
          </p:nvGrpSpPr>
          <p:grpSpPr>
            <a:xfrm>
              <a:off x="5839791" y="4014965"/>
              <a:ext cx="679473" cy="679473"/>
              <a:chOff x="5756262" y="3706143"/>
              <a:chExt cx="679473" cy="679473"/>
            </a:xfrm>
          </p:grpSpPr>
          <p:sp>
            <p:nvSpPr>
              <p:cNvPr id="229" name="Google Shape;229;p7"/>
              <p:cNvSpPr/>
              <p:nvPr/>
            </p:nvSpPr>
            <p:spPr>
              <a:xfrm>
                <a:off x="5756262" y="3706143"/>
                <a:ext cx="679473" cy="679473"/>
              </a:xfrm>
              <a:prstGeom prst="ellipse">
                <a:avLst/>
              </a:prstGeom>
              <a:solidFill>
                <a:schemeClr val="lt1"/>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30" name="Google Shape;230;p7" descr="Image result for dot logo"/>
              <p:cNvPicPr preferRelativeResize="0"/>
              <p:nvPr/>
            </p:nvPicPr>
            <p:blipFill rotWithShape="1">
              <a:blip r:embed="rId5">
                <a:alphaModFix/>
              </a:blip>
              <a:srcRect/>
              <a:stretch/>
            </p:blipFill>
            <p:spPr>
              <a:xfrm>
                <a:off x="5892337" y="3833084"/>
                <a:ext cx="420263" cy="420263"/>
              </a:xfrm>
              <a:prstGeom prst="rect">
                <a:avLst/>
              </a:prstGeom>
              <a:noFill/>
              <a:ln>
                <a:noFill/>
              </a:ln>
            </p:spPr>
          </p:pic>
        </p:grpSp>
        <p:grpSp>
          <p:nvGrpSpPr>
            <p:cNvPr id="231" name="Google Shape;231;p7"/>
            <p:cNvGrpSpPr/>
            <p:nvPr/>
          </p:nvGrpSpPr>
          <p:grpSpPr>
            <a:xfrm>
              <a:off x="10289643" y="1673815"/>
              <a:ext cx="679473" cy="679473"/>
              <a:chOff x="3366003" y="3701919"/>
              <a:chExt cx="679473" cy="679473"/>
            </a:xfrm>
          </p:grpSpPr>
          <p:sp>
            <p:nvSpPr>
              <p:cNvPr id="232" name="Google Shape;232;p7"/>
              <p:cNvSpPr/>
              <p:nvPr/>
            </p:nvSpPr>
            <p:spPr>
              <a:xfrm>
                <a:off x="3366003" y="3701919"/>
                <a:ext cx="679473" cy="679473"/>
              </a:xfrm>
              <a:prstGeom prst="ellipse">
                <a:avLst/>
              </a:prstGeom>
              <a:solidFill>
                <a:schemeClr val="lt1"/>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33" name="Google Shape;233;p7"/>
              <p:cNvPicPr preferRelativeResize="0"/>
              <p:nvPr/>
            </p:nvPicPr>
            <p:blipFill rotWithShape="1">
              <a:blip r:embed="rId6">
                <a:alphaModFix/>
              </a:blip>
              <a:srcRect/>
              <a:stretch/>
            </p:blipFill>
            <p:spPr>
              <a:xfrm>
                <a:off x="3473414" y="3811708"/>
                <a:ext cx="464647" cy="456423"/>
              </a:xfrm>
              <a:prstGeom prst="rect">
                <a:avLst/>
              </a:prstGeom>
              <a:noFill/>
              <a:ln>
                <a:noFill/>
              </a:ln>
            </p:spPr>
          </p:pic>
        </p:grpSp>
        <p:grpSp>
          <p:nvGrpSpPr>
            <p:cNvPr id="234" name="Google Shape;234;p7"/>
            <p:cNvGrpSpPr/>
            <p:nvPr/>
          </p:nvGrpSpPr>
          <p:grpSpPr>
            <a:xfrm>
              <a:off x="3614864" y="1671698"/>
              <a:ext cx="679473" cy="679473"/>
              <a:chOff x="8146523" y="1158402"/>
              <a:chExt cx="679473" cy="679473"/>
            </a:xfrm>
          </p:grpSpPr>
          <p:sp>
            <p:nvSpPr>
              <p:cNvPr id="235" name="Google Shape;235;p7"/>
              <p:cNvSpPr/>
              <p:nvPr/>
            </p:nvSpPr>
            <p:spPr>
              <a:xfrm>
                <a:off x="8146523" y="1158402"/>
                <a:ext cx="679473" cy="679473"/>
              </a:xfrm>
              <a:prstGeom prst="ellipse">
                <a:avLst/>
              </a:prstGeom>
              <a:solidFill>
                <a:schemeClr val="lt1"/>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36" name="Google Shape;236;p7"/>
              <p:cNvPicPr preferRelativeResize="0"/>
              <p:nvPr/>
            </p:nvPicPr>
            <p:blipFill rotWithShape="1">
              <a:blip r:embed="rId7">
                <a:alphaModFix/>
              </a:blip>
              <a:srcRect/>
              <a:stretch/>
            </p:blipFill>
            <p:spPr>
              <a:xfrm>
                <a:off x="8303303" y="1316139"/>
                <a:ext cx="375615" cy="375615"/>
              </a:xfrm>
              <a:prstGeom prst="rect">
                <a:avLst/>
              </a:prstGeom>
              <a:noFill/>
              <a:ln>
                <a:noFill/>
              </a:ln>
            </p:spPr>
          </p:pic>
        </p:grpSp>
        <p:grpSp>
          <p:nvGrpSpPr>
            <p:cNvPr id="237" name="Google Shape;237;p7"/>
            <p:cNvGrpSpPr/>
            <p:nvPr/>
          </p:nvGrpSpPr>
          <p:grpSpPr>
            <a:xfrm>
              <a:off x="3614864" y="4029665"/>
              <a:ext cx="679473" cy="679473"/>
              <a:chOff x="3590677" y="-1443065"/>
              <a:chExt cx="679473" cy="679473"/>
            </a:xfrm>
          </p:grpSpPr>
          <p:sp>
            <p:nvSpPr>
              <p:cNvPr id="238" name="Google Shape;238;p7"/>
              <p:cNvSpPr/>
              <p:nvPr/>
            </p:nvSpPr>
            <p:spPr>
              <a:xfrm>
                <a:off x="3590677" y="-1443065"/>
                <a:ext cx="679473" cy="679473"/>
              </a:xfrm>
              <a:prstGeom prst="ellipse">
                <a:avLst/>
              </a:prstGeom>
              <a:solidFill>
                <a:schemeClr val="lt1"/>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39" name="Google Shape;239;p7"/>
              <p:cNvPicPr preferRelativeResize="0"/>
              <p:nvPr/>
            </p:nvPicPr>
            <p:blipFill rotWithShape="1">
              <a:blip r:embed="rId8">
                <a:alphaModFix/>
              </a:blip>
              <a:srcRect/>
              <a:stretch/>
            </p:blipFill>
            <p:spPr>
              <a:xfrm>
                <a:off x="3746374" y="-1250376"/>
                <a:ext cx="366644" cy="280255"/>
              </a:xfrm>
              <a:prstGeom prst="rect">
                <a:avLst/>
              </a:prstGeom>
              <a:noFill/>
              <a:ln>
                <a:noFill/>
              </a:ln>
            </p:spPr>
          </p:pic>
        </p:grpSp>
        <p:grpSp>
          <p:nvGrpSpPr>
            <p:cNvPr id="240" name="Google Shape;240;p7"/>
            <p:cNvGrpSpPr/>
            <p:nvPr/>
          </p:nvGrpSpPr>
          <p:grpSpPr>
            <a:xfrm>
              <a:off x="8064718" y="4012300"/>
              <a:ext cx="679473" cy="679473"/>
              <a:chOff x="5980937" y="-1443065"/>
              <a:chExt cx="679473" cy="679473"/>
            </a:xfrm>
          </p:grpSpPr>
          <p:sp>
            <p:nvSpPr>
              <p:cNvPr id="241" name="Google Shape;241;p7"/>
              <p:cNvSpPr/>
              <p:nvPr/>
            </p:nvSpPr>
            <p:spPr>
              <a:xfrm>
                <a:off x="5980937" y="-1443065"/>
                <a:ext cx="679473" cy="679473"/>
              </a:xfrm>
              <a:prstGeom prst="ellipse">
                <a:avLst/>
              </a:prstGeom>
              <a:solidFill>
                <a:schemeClr val="lt1"/>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42" name="Google Shape;242;p7"/>
              <p:cNvPicPr preferRelativeResize="0"/>
              <p:nvPr/>
            </p:nvPicPr>
            <p:blipFill rotWithShape="1">
              <a:blip r:embed="rId9">
                <a:alphaModFix/>
              </a:blip>
              <a:srcRect/>
              <a:stretch/>
            </p:blipFill>
            <p:spPr>
              <a:xfrm>
                <a:off x="6106510" y="-1317832"/>
                <a:ext cx="436562" cy="436562"/>
              </a:xfrm>
              <a:prstGeom prst="rect">
                <a:avLst/>
              </a:prstGeom>
              <a:noFill/>
              <a:ln>
                <a:noFill/>
              </a:ln>
            </p:spPr>
          </p:pic>
        </p:grpSp>
        <p:grpSp>
          <p:nvGrpSpPr>
            <p:cNvPr id="243" name="Google Shape;243;p7"/>
            <p:cNvGrpSpPr/>
            <p:nvPr/>
          </p:nvGrpSpPr>
          <p:grpSpPr>
            <a:xfrm>
              <a:off x="5839790" y="1679622"/>
              <a:ext cx="679473" cy="679473"/>
              <a:chOff x="10536783" y="1158402"/>
              <a:chExt cx="679473" cy="679473"/>
            </a:xfrm>
          </p:grpSpPr>
          <p:sp>
            <p:nvSpPr>
              <p:cNvPr id="244" name="Google Shape;244;p7"/>
              <p:cNvSpPr/>
              <p:nvPr/>
            </p:nvSpPr>
            <p:spPr>
              <a:xfrm>
                <a:off x="10536783" y="1158402"/>
                <a:ext cx="679473" cy="679473"/>
              </a:xfrm>
              <a:prstGeom prst="ellipse">
                <a:avLst/>
              </a:prstGeom>
              <a:solidFill>
                <a:schemeClr val="lt1"/>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45" name="Google Shape;245;p7" descr="United States Department of Education - Wikipedia"/>
              <p:cNvPicPr preferRelativeResize="0"/>
              <p:nvPr/>
            </p:nvPicPr>
            <p:blipFill rotWithShape="1">
              <a:blip r:embed="rId10">
                <a:alphaModFix/>
              </a:blip>
              <a:srcRect/>
              <a:stretch/>
            </p:blipFill>
            <p:spPr>
              <a:xfrm>
                <a:off x="10691186" y="1316139"/>
                <a:ext cx="375615" cy="375615"/>
              </a:xfrm>
              <a:prstGeom prst="rect">
                <a:avLst/>
              </a:prstGeom>
              <a:noFill/>
              <a:ln>
                <a:noFill/>
              </a:ln>
            </p:spPr>
          </p:pic>
        </p:grpSp>
        <p:grpSp>
          <p:nvGrpSpPr>
            <p:cNvPr id="246" name="Google Shape;246;p7"/>
            <p:cNvGrpSpPr/>
            <p:nvPr/>
          </p:nvGrpSpPr>
          <p:grpSpPr>
            <a:xfrm>
              <a:off x="8064716" y="1669505"/>
              <a:ext cx="679473" cy="679473"/>
              <a:chOff x="975743" y="1158402"/>
              <a:chExt cx="679473" cy="679473"/>
            </a:xfrm>
          </p:grpSpPr>
          <p:sp>
            <p:nvSpPr>
              <p:cNvPr id="247" name="Google Shape;247;p7"/>
              <p:cNvSpPr/>
              <p:nvPr/>
            </p:nvSpPr>
            <p:spPr>
              <a:xfrm>
                <a:off x="975743" y="1158402"/>
                <a:ext cx="679473" cy="679473"/>
              </a:xfrm>
              <a:prstGeom prst="ellipse">
                <a:avLst/>
              </a:prstGeom>
              <a:solidFill>
                <a:schemeClr val="lt1"/>
              </a:solidFill>
              <a:ln>
                <a:noFill/>
              </a:ln>
              <a:effectLst>
                <a:outerShdw blurRad="152400" dist="38100" dir="2700000" algn="tl" rotWithShape="0">
                  <a:srgbClr val="464041">
                    <a:alpha val="2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48" name="Google Shape;248;p7" descr="A picture containing text, sign, soup&#10;&#10;Description automatically generated"/>
              <p:cNvPicPr preferRelativeResize="0"/>
              <p:nvPr/>
            </p:nvPicPr>
            <p:blipFill rotWithShape="1">
              <a:blip r:embed="rId11">
                <a:alphaModFix/>
              </a:blip>
              <a:srcRect/>
              <a:stretch/>
            </p:blipFill>
            <p:spPr>
              <a:xfrm>
                <a:off x="1083142" y="1272113"/>
                <a:ext cx="458884" cy="462071"/>
              </a:xfrm>
              <a:prstGeom prst="rect">
                <a:avLst/>
              </a:prstGeom>
              <a:noFill/>
              <a:ln>
                <a:noFill/>
              </a:ln>
            </p:spPr>
          </p:pic>
        </p:grpSp>
        <p:grpSp>
          <p:nvGrpSpPr>
            <p:cNvPr id="249" name="Google Shape;249;p7"/>
            <p:cNvGrpSpPr/>
            <p:nvPr/>
          </p:nvGrpSpPr>
          <p:grpSpPr>
            <a:xfrm>
              <a:off x="3227765" y="3254054"/>
              <a:ext cx="8148748" cy="473137"/>
              <a:chOff x="3218241" y="2963780"/>
              <a:chExt cx="8148748" cy="473137"/>
            </a:xfrm>
          </p:grpSpPr>
          <p:sp>
            <p:nvSpPr>
              <p:cNvPr id="250" name="Google Shape;250;p7"/>
              <p:cNvSpPr/>
              <p:nvPr/>
            </p:nvSpPr>
            <p:spPr>
              <a:xfrm>
                <a:off x="3218241" y="2963780"/>
                <a:ext cx="1452236" cy="473137"/>
              </a:xfrm>
              <a:prstGeom prst="roundRect">
                <a:avLst>
                  <a:gd name="adj" fmla="val 13428"/>
                </a:avLst>
              </a:prstGeom>
              <a:solidFill>
                <a:schemeClr val="lt1"/>
              </a:solidFill>
              <a:ln w="19050" cap="rnd" cmpd="sng">
                <a:solidFill>
                  <a:srgbClr val="E6E6E6"/>
                </a:solidFill>
                <a:prstDash val="solid"/>
                <a:round/>
                <a:headEnd type="none" w="sm" len="sm"/>
                <a:tailEnd type="none" w="sm" len="sm"/>
              </a:ln>
            </p:spPr>
            <p:txBody>
              <a:bodyPr spcFirstLastPara="1" wrap="square" lIns="0" tIns="0" rIns="0" bIns="0" anchor="ctr" anchorCtr="0">
                <a:noAutofit/>
              </a:bodyPr>
              <a:lstStyle/>
              <a:p>
                <a:pPr marL="12700" marR="0" lvl="0" indent="0" algn="ctr" rtl="0">
                  <a:spcBef>
                    <a:spcPts val="0"/>
                  </a:spcBef>
                  <a:spcAft>
                    <a:spcPts val="0"/>
                  </a:spcAft>
                  <a:buClr>
                    <a:srgbClr val="E31836"/>
                  </a:buClr>
                  <a:buSzPts val="1350"/>
                  <a:buFont typeface="Arial"/>
                  <a:buNone/>
                </a:pPr>
                <a:r>
                  <a:rPr lang="en-US" sz="1350" b="1" u="none" strike="noStrike" cap="none">
                    <a:solidFill>
                      <a:srgbClr val="E31836"/>
                    </a:solidFill>
                    <a:latin typeface="Arial"/>
                    <a:ea typeface="Arial"/>
                    <a:cs typeface="Arial"/>
                    <a:sym typeface="Arial"/>
                  </a:rPr>
                  <a:t>$252 Billion</a:t>
                </a:r>
                <a:endParaRPr sz="1350" b="1">
                  <a:solidFill>
                    <a:srgbClr val="E31836"/>
                  </a:solidFill>
                  <a:latin typeface="Arial"/>
                  <a:ea typeface="Arial"/>
                  <a:cs typeface="Arial"/>
                  <a:sym typeface="Arial"/>
                </a:endParaRPr>
              </a:p>
            </p:txBody>
          </p:sp>
          <p:sp>
            <p:nvSpPr>
              <p:cNvPr id="251" name="Google Shape;251;p7"/>
              <p:cNvSpPr/>
              <p:nvPr/>
            </p:nvSpPr>
            <p:spPr>
              <a:xfrm>
                <a:off x="5450412" y="2963780"/>
                <a:ext cx="1452236" cy="473137"/>
              </a:xfrm>
              <a:prstGeom prst="roundRect">
                <a:avLst>
                  <a:gd name="adj" fmla="val 13428"/>
                </a:avLst>
              </a:prstGeom>
              <a:solidFill>
                <a:schemeClr val="lt1"/>
              </a:solidFill>
              <a:ln w="19050" cap="rnd" cmpd="sng">
                <a:solidFill>
                  <a:srgbClr val="E6E6E6"/>
                </a:solidFill>
                <a:prstDash val="solid"/>
                <a:round/>
                <a:headEnd type="none" w="sm" len="sm"/>
                <a:tailEnd type="none" w="sm" len="sm"/>
              </a:ln>
            </p:spPr>
            <p:txBody>
              <a:bodyPr spcFirstLastPara="1" wrap="square" lIns="0" tIns="0" rIns="0" bIns="0" anchor="ctr" anchorCtr="0">
                <a:noAutofit/>
              </a:bodyPr>
              <a:lstStyle/>
              <a:p>
                <a:pPr marL="12700" marR="0" lvl="0" indent="0" algn="ctr" rtl="0">
                  <a:spcBef>
                    <a:spcPts val="0"/>
                  </a:spcBef>
                  <a:spcAft>
                    <a:spcPts val="0"/>
                  </a:spcAft>
                  <a:buNone/>
                </a:pPr>
                <a:r>
                  <a:rPr lang="en-US" sz="1350" b="1">
                    <a:solidFill>
                      <a:srgbClr val="E31836"/>
                    </a:solidFill>
                    <a:latin typeface="Arial"/>
                    <a:ea typeface="Arial"/>
                    <a:cs typeface="Arial"/>
                    <a:sym typeface="Arial"/>
                  </a:rPr>
                  <a:t>$112 Billion</a:t>
                </a:r>
                <a:endParaRPr sz="1350" b="1">
                  <a:solidFill>
                    <a:srgbClr val="E31836"/>
                  </a:solidFill>
                  <a:latin typeface="Arial"/>
                  <a:ea typeface="Arial"/>
                  <a:cs typeface="Arial"/>
                  <a:sym typeface="Arial"/>
                </a:endParaRPr>
              </a:p>
            </p:txBody>
          </p:sp>
          <p:sp>
            <p:nvSpPr>
              <p:cNvPr id="252" name="Google Shape;252;p7"/>
              <p:cNvSpPr/>
              <p:nvPr/>
            </p:nvSpPr>
            <p:spPr>
              <a:xfrm>
                <a:off x="7682583" y="2963780"/>
                <a:ext cx="1452236" cy="473137"/>
              </a:xfrm>
              <a:prstGeom prst="roundRect">
                <a:avLst>
                  <a:gd name="adj" fmla="val 13428"/>
                </a:avLst>
              </a:prstGeom>
              <a:solidFill>
                <a:schemeClr val="lt1"/>
              </a:solidFill>
              <a:ln w="19050" cap="rnd" cmpd="sng">
                <a:solidFill>
                  <a:srgbClr val="E6E6E6"/>
                </a:solidFill>
                <a:prstDash val="solid"/>
                <a:round/>
                <a:headEnd type="none" w="sm" len="sm"/>
                <a:tailEnd type="none" w="sm" len="sm"/>
              </a:ln>
            </p:spPr>
            <p:txBody>
              <a:bodyPr spcFirstLastPara="1" wrap="square" lIns="0" tIns="0" rIns="0" bIns="0" anchor="ctr" anchorCtr="0">
                <a:noAutofit/>
              </a:bodyPr>
              <a:lstStyle/>
              <a:p>
                <a:pPr marL="12700" marR="0" lvl="0" indent="0" algn="ctr" rtl="0">
                  <a:spcBef>
                    <a:spcPts val="0"/>
                  </a:spcBef>
                  <a:spcAft>
                    <a:spcPts val="0"/>
                  </a:spcAft>
                  <a:buNone/>
                </a:pPr>
                <a:r>
                  <a:rPr lang="en-US" sz="1350" b="1">
                    <a:solidFill>
                      <a:srgbClr val="E31836"/>
                    </a:solidFill>
                    <a:latin typeface="Arial"/>
                    <a:ea typeface="Arial"/>
                    <a:cs typeface="Arial"/>
                    <a:sym typeface="Arial"/>
                  </a:rPr>
                  <a:t>$47 Billion</a:t>
                </a:r>
                <a:endParaRPr sz="1350" b="1">
                  <a:solidFill>
                    <a:srgbClr val="E31836"/>
                  </a:solidFill>
                  <a:latin typeface="Arial"/>
                  <a:ea typeface="Arial"/>
                  <a:cs typeface="Arial"/>
                  <a:sym typeface="Arial"/>
                </a:endParaRPr>
              </a:p>
            </p:txBody>
          </p:sp>
          <p:sp>
            <p:nvSpPr>
              <p:cNvPr id="253" name="Google Shape;253;p7"/>
              <p:cNvSpPr/>
              <p:nvPr/>
            </p:nvSpPr>
            <p:spPr>
              <a:xfrm>
                <a:off x="9914753" y="2963780"/>
                <a:ext cx="1452236" cy="473137"/>
              </a:xfrm>
              <a:prstGeom prst="roundRect">
                <a:avLst>
                  <a:gd name="adj" fmla="val 13428"/>
                </a:avLst>
              </a:prstGeom>
              <a:solidFill>
                <a:schemeClr val="lt1"/>
              </a:solidFill>
              <a:ln w="19050" cap="rnd" cmpd="sng">
                <a:solidFill>
                  <a:srgbClr val="E6E6E6"/>
                </a:solidFill>
                <a:prstDash val="solid"/>
                <a:round/>
                <a:headEnd type="none" w="sm" len="sm"/>
                <a:tailEnd type="none" w="sm" len="sm"/>
              </a:ln>
            </p:spPr>
            <p:txBody>
              <a:bodyPr spcFirstLastPara="1" wrap="square" lIns="0" tIns="0" rIns="0" bIns="0" anchor="ctr" anchorCtr="0">
                <a:noAutofit/>
              </a:bodyPr>
              <a:lstStyle/>
              <a:p>
                <a:pPr marL="12700" marR="0" lvl="0" indent="0" algn="ctr" rtl="0">
                  <a:spcBef>
                    <a:spcPts val="0"/>
                  </a:spcBef>
                  <a:spcAft>
                    <a:spcPts val="0"/>
                  </a:spcAft>
                  <a:buNone/>
                </a:pPr>
                <a:r>
                  <a:rPr lang="en-US" sz="1350" b="1">
                    <a:solidFill>
                      <a:srgbClr val="E31836"/>
                    </a:solidFill>
                    <a:latin typeface="Arial"/>
                    <a:ea typeface="Arial"/>
                    <a:cs typeface="Arial"/>
                    <a:sym typeface="Arial"/>
                  </a:rPr>
                  <a:t>$377 Billion</a:t>
                </a:r>
                <a:endParaRPr sz="1350" b="1">
                  <a:solidFill>
                    <a:srgbClr val="E31836"/>
                  </a:solidFill>
                  <a:latin typeface="Arial"/>
                  <a:ea typeface="Arial"/>
                  <a:cs typeface="Arial"/>
                  <a:sym typeface="Arial"/>
                </a:endParaRPr>
              </a:p>
            </p:txBody>
          </p:sp>
        </p:grpSp>
        <p:grpSp>
          <p:nvGrpSpPr>
            <p:cNvPr id="254" name="Google Shape;254;p7"/>
            <p:cNvGrpSpPr/>
            <p:nvPr/>
          </p:nvGrpSpPr>
          <p:grpSpPr>
            <a:xfrm>
              <a:off x="3231572" y="5617935"/>
              <a:ext cx="8148748" cy="473137"/>
              <a:chOff x="3218241" y="2963780"/>
              <a:chExt cx="8148748" cy="473137"/>
            </a:xfrm>
          </p:grpSpPr>
          <p:sp>
            <p:nvSpPr>
              <p:cNvPr id="255" name="Google Shape;255;p7"/>
              <p:cNvSpPr/>
              <p:nvPr/>
            </p:nvSpPr>
            <p:spPr>
              <a:xfrm>
                <a:off x="3218241" y="2963780"/>
                <a:ext cx="1452236" cy="473137"/>
              </a:xfrm>
              <a:prstGeom prst="roundRect">
                <a:avLst>
                  <a:gd name="adj" fmla="val 13428"/>
                </a:avLst>
              </a:prstGeom>
              <a:solidFill>
                <a:schemeClr val="lt1"/>
              </a:solidFill>
              <a:ln w="19050" cap="rnd" cmpd="sng">
                <a:solidFill>
                  <a:srgbClr val="E6E6E6"/>
                </a:solidFill>
                <a:prstDash val="solid"/>
                <a:round/>
                <a:headEnd type="none" w="sm" len="sm"/>
                <a:tailEnd type="none" w="sm" len="sm"/>
              </a:ln>
            </p:spPr>
            <p:txBody>
              <a:bodyPr spcFirstLastPara="1" wrap="square" lIns="0" tIns="0" rIns="0" bIns="0" anchor="ctr" anchorCtr="0">
                <a:noAutofit/>
              </a:bodyPr>
              <a:lstStyle/>
              <a:p>
                <a:pPr marL="12700" marR="0" lvl="0" indent="0" algn="ctr" rtl="0">
                  <a:spcBef>
                    <a:spcPts val="0"/>
                  </a:spcBef>
                  <a:spcAft>
                    <a:spcPts val="0"/>
                  </a:spcAft>
                  <a:buClr>
                    <a:srgbClr val="E31836"/>
                  </a:buClr>
                  <a:buSzPts val="1350"/>
                  <a:buFont typeface="Arial"/>
                  <a:buNone/>
                </a:pPr>
                <a:r>
                  <a:rPr lang="en-US" sz="1350" b="1" u="none" strike="noStrike" cap="none">
                    <a:solidFill>
                      <a:srgbClr val="E31836"/>
                    </a:solidFill>
                    <a:latin typeface="Arial"/>
                    <a:ea typeface="Arial"/>
                    <a:cs typeface="Arial"/>
                    <a:sym typeface="Arial"/>
                  </a:rPr>
                  <a:t>$252 Billion</a:t>
                </a:r>
                <a:endParaRPr sz="1350" b="1">
                  <a:solidFill>
                    <a:srgbClr val="E31836"/>
                  </a:solidFill>
                  <a:latin typeface="Arial"/>
                  <a:ea typeface="Arial"/>
                  <a:cs typeface="Arial"/>
                  <a:sym typeface="Arial"/>
                </a:endParaRPr>
              </a:p>
            </p:txBody>
          </p:sp>
          <p:sp>
            <p:nvSpPr>
              <p:cNvPr id="256" name="Google Shape;256;p7"/>
              <p:cNvSpPr/>
              <p:nvPr/>
            </p:nvSpPr>
            <p:spPr>
              <a:xfrm>
                <a:off x="5450412" y="2963780"/>
                <a:ext cx="1452236" cy="473137"/>
              </a:xfrm>
              <a:prstGeom prst="roundRect">
                <a:avLst>
                  <a:gd name="adj" fmla="val 13428"/>
                </a:avLst>
              </a:prstGeom>
              <a:solidFill>
                <a:schemeClr val="lt1"/>
              </a:solidFill>
              <a:ln w="19050" cap="rnd" cmpd="sng">
                <a:solidFill>
                  <a:srgbClr val="E6E6E6"/>
                </a:solidFill>
                <a:prstDash val="solid"/>
                <a:round/>
                <a:headEnd type="none" w="sm" len="sm"/>
                <a:tailEnd type="none" w="sm" len="sm"/>
              </a:ln>
            </p:spPr>
            <p:txBody>
              <a:bodyPr spcFirstLastPara="1" wrap="square" lIns="0" tIns="0" rIns="0" bIns="0" anchor="ctr" anchorCtr="0">
                <a:noAutofit/>
              </a:bodyPr>
              <a:lstStyle/>
              <a:p>
                <a:pPr marL="12700" marR="0" lvl="0" indent="0" algn="ctr" rtl="0">
                  <a:spcBef>
                    <a:spcPts val="0"/>
                  </a:spcBef>
                  <a:spcAft>
                    <a:spcPts val="0"/>
                  </a:spcAft>
                  <a:buNone/>
                </a:pPr>
                <a:r>
                  <a:rPr lang="en-US" sz="1350" b="1">
                    <a:solidFill>
                      <a:srgbClr val="E31836"/>
                    </a:solidFill>
                    <a:latin typeface="Arial"/>
                    <a:ea typeface="Arial"/>
                    <a:cs typeface="Arial"/>
                    <a:sym typeface="Arial"/>
                  </a:rPr>
                  <a:t>$112 Billion</a:t>
                </a:r>
                <a:endParaRPr sz="1350" b="1">
                  <a:solidFill>
                    <a:srgbClr val="E31836"/>
                  </a:solidFill>
                  <a:latin typeface="Arial"/>
                  <a:ea typeface="Arial"/>
                  <a:cs typeface="Arial"/>
                  <a:sym typeface="Arial"/>
                </a:endParaRPr>
              </a:p>
            </p:txBody>
          </p:sp>
          <p:sp>
            <p:nvSpPr>
              <p:cNvPr id="257" name="Google Shape;257;p7"/>
              <p:cNvSpPr/>
              <p:nvPr/>
            </p:nvSpPr>
            <p:spPr>
              <a:xfrm>
                <a:off x="7682583" y="2963780"/>
                <a:ext cx="1452236" cy="473137"/>
              </a:xfrm>
              <a:prstGeom prst="roundRect">
                <a:avLst>
                  <a:gd name="adj" fmla="val 13428"/>
                </a:avLst>
              </a:prstGeom>
              <a:solidFill>
                <a:schemeClr val="lt1"/>
              </a:solidFill>
              <a:ln w="19050" cap="rnd" cmpd="sng">
                <a:solidFill>
                  <a:srgbClr val="E6E6E6"/>
                </a:solidFill>
                <a:prstDash val="solid"/>
                <a:round/>
                <a:headEnd type="none" w="sm" len="sm"/>
                <a:tailEnd type="none" w="sm" len="sm"/>
              </a:ln>
            </p:spPr>
            <p:txBody>
              <a:bodyPr spcFirstLastPara="1" wrap="square" lIns="0" tIns="0" rIns="0" bIns="0" anchor="ctr" anchorCtr="0">
                <a:noAutofit/>
              </a:bodyPr>
              <a:lstStyle/>
              <a:p>
                <a:pPr marL="12700" marR="0" lvl="0" indent="0" algn="ctr" rtl="0">
                  <a:spcBef>
                    <a:spcPts val="0"/>
                  </a:spcBef>
                  <a:spcAft>
                    <a:spcPts val="0"/>
                  </a:spcAft>
                  <a:buNone/>
                </a:pPr>
                <a:r>
                  <a:rPr lang="en-US" sz="1350" b="1">
                    <a:solidFill>
                      <a:srgbClr val="E31836"/>
                    </a:solidFill>
                    <a:latin typeface="Arial"/>
                    <a:ea typeface="Arial"/>
                    <a:cs typeface="Arial"/>
                    <a:sym typeface="Arial"/>
                  </a:rPr>
                  <a:t>$47 Billion</a:t>
                </a:r>
                <a:endParaRPr sz="1350" b="1">
                  <a:solidFill>
                    <a:srgbClr val="E31836"/>
                  </a:solidFill>
                  <a:latin typeface="Arial"/>
                  <a:ea typeface="Arial"/>
                  <a:cs typeface="Arial"/>
                  <a:sym typeface="Arial"/>
                </a:endParaRPr>
              </a:p>
            </p:txBody>
          </p:sp>
          <p:sp>
            <p:nvSpPr>
              <p:cNvPr id="258" name="Google Shape;258;p7"/>
              <p:cNvSpPr/>
              <p:nvPr/>
            </p:nvSpPr>
            <p:spPr>
              <a:xfrm>
                <a:off x="9914753" y="2963780"/>
                <a:ext cx="1452236" cy="473137"/>
              </a:xfrm>
              <a:prstGeom prst="roundRect">
                <a:avLst>
                  <a:gd name="adj" fmla="val 13428"/>
                </a:avLst>
              </a:prstGeom>
              <a:solidFill>
                <a:schemeClr val="lt1"/>
              </a:solidFill>
              <a:ln w="19050" cap="rnd" cmpd="sng">
                <a:solidFill>
                  <a:srgbClr val="E6E6E6"/>
                </a:solidFill>
                <a:prstDash val="solid"/>
                <a:round/>
                <a:headEnd type="none" w="sm" len="sm"/>
                <a:tailEnd type="none" w="sm" len="sm"/>
              </a:ln>
            </p:spPr>
            <p:txBody>
              <a:bodyPr spcFirstLastPara="1" wrap="square" lIns="0" tIns="0" rIns="0" bIns="0" anchor="ctr" anchorCtr="0">
                <a:noAutofit/>
              </a:bodyPr>
              <a:lstStyle/>
              <a:p>
                <a:pPr marL="12700" marR="0" lvl="0" indent="0" algn="ctr" rtl="0">
                  <a:spcBef>
                    <a:spcPts val="0"/>
                  </a:spcBef>
                  <a:spcAft>
                    <a:spcPts val="0"/>
                  </a:spcAft>
                  <a:buNone/>
                </a:pPr>
                <a:r>
                  <a:rPr lang="en-US" sz="1350" b="1">
                    <a:solidFill>
                      <a:srgbClr val="E31836"/>
                    </a:solidFill>
                    <a:latin typeface="Arial"/>
                    <a:ea typeface="Arial"/>
                    <a:cs typeface="Arial"/>
                    <a:sym typeface="Arial"/>
                  </a:rPr>
                  <a:t>$377 Billion</a:t>
                </a:r>
                <a:endParaRPr sz="1350" b="1">
                  <a:solidFill>
                    <a:srgbClr val="E31836"/>
                  </a:solidFill>
                  <a:latin typeface="Arial"/>
                  <a:ea typeface="Arial"/>
                  <a:cs typeface="Arial"/>
                  <a:sym typeface="Arial"/>
                </a:endParaRPr>
              </a:p>
            </p:txBody>
          </p:sp>
        </p:grpSp>
        <p:sp>
          <p:nvSpPr>
            <p:cNvPr id="259" name="Google Shape;259;p7"/>
            <p:cNvSpPr txBox="1"/>
            <p:nvPr/>
          </p:nvSpPr>
          <p:spPr>
            <a:xfrm>
              <a:off x="3047281" y="3198168"/>
              <a:ext cx="6094500" cy="49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p:txBody>
        </p:sp>
      </p:grpSp>
      <p:sp>
        <p:nvSpPr>
          <p:cNvPr id="260" name="Google Shape;260;p7"/>
          <p:cNvSpPr txBox="1"/>
          <p:nvPr/>
        </p:nvSpPr>
        <p:spPr>
          <a:xfrm>
            <a:off x="4382347" y="6287383"/>
            <a:ext cx="7393200" cy="267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  </a:t>
            </a:r>
            <a:fld id="{00000000-1234-1234-1234-123412341234}" type="slidenum">
              <a:rPr lang="en-US" sz="900">
                <a:solidFill>
                  <a:schemeClr val="lt2"/>
                </a:solidFill>
                <a:latin typeface="Arial"/>
                <a:ea typeface="Arial"/>
                <a:cs typeface="Arial"/>
                <a:sym typeface="Arial"/>
              </a:rPr>
              <a:t>7</a:t>
            </a:fld>
            <a:endParaRPr sz="900">
              <a:solidFill>
                <a:schemeClr val="lt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8"/>
          <p:cNvSpPr txBox="1"/>
          <p:nvPr/>
        </p:nvSpPr>
        <p:spPr>
          <a:xfrm>
            <a:off x="4382347" y="6287383"/>
            <a:ext cx="7393095" cy="26762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  </a:t>
            </a:r>
            <a:fld id="{00000000-1234-1234-1234-123412341234}" type="slidenum">
              <a:rPr lang="en-US" sz="900">
                <a:solidFill>
                  <a:schemeClr val="lt2"/>
                </a:solidFill>
                <a:latin typeface="Arial"/>
                <a:ea typeface="Arial"/>
                <a:cs typeface="Arial"/>
                <a:sym typeface="Arial"/>
              </a:rPr>
              <a:t>8</a:t>
            </a:fld>
            <a:endParaRPr sz="900">
              <a:solidFill>
                <a:schemeClr val="lt2"/>
              </a:solidFill>
              <a:latin typeface="Arial"/>
              <a:ea typeface="Arial"/>
              <a:cs typeface="Arial"/>
              <a:sym typeface="Arial"/>
            </a:endParaRPr>
          </a:p>
        </p:txBody>
      </p:sp>
      <p:grpSp>
        <p:nvGrpSpPr>
          <p:cNvPr id="266" name="Google Shape;266;p8"/>
          <p:cNvGrpSpPr/>
          <p:nvPr/>
        </p:nvGrpSpPr>
        <p:grpSpPr>
          <a:xfrm>
            <a:off x="470609" y="1756252"/>
            <a:ext cx="11240169" cy="4305359"/>
            <a:chOff x="438484" y="1473827"/>
            <a:chExt cx="11240169" cy="4305359"/>
          </a:xfrm>
        </p:grpSpPr>
        <p:grpSp>
          <p:nvGrpSpPr>
            <p:cNvPr id="267" name="Google Shape;267;p8"/>
            <p:cNvGrpSpPr/>
            <p:nvPr/>
          </p:nvGrpSpPr>
          <p:grpSpPr>
            <a:xfrm>
              <a:off x="438484" y="1473827"/>
              <a:ext cx="11240169" cy="4305359"/>
              <a:chOff x="1027764" y="1313681"/>
              <a:chExt cx="10144926" cy="4230638"/>
            </a:xfrm>
          </p:grpSpPr>
          <p:sp>
            <p:nvSpPr>
              <p:cNvPr id="268" name="Google Shape;268;p8"/>
              <p:cNvSpPr/>
              <p:nvPr/>
            </p:nvSpPr>
            <p:spPr>
              <a:xfrm>
                <a:off x="1027764" y="1681245"/>
                <a:ext cx="10144926" cy="3495510"/>
              </a:xfrm>
              <a:prstGeom prst="roundRect">
                <a:avLst>
                  <a:gd name="adj" fmla="val 4373"/>
                </a:avLst>
              </a:prstGeom>
              <a:solidFill>
                <a:schemeClr val="lt1"/>
              </a:solidFill>
              <a:ln w="12700" cap="flat" cmpd="sng">
                <a:solidFill>
                  <a:srgbClr val="D5D1C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grpSp>
            <p:nvGrpSpPr>
              <p:cNvPr id="269" name="Google Shape;269;p8"/>
              <p:cNvGrpSpPr/>
              <p:nvPr/>
            </p:nvGrpSpPr>
            <p:grpSpPr>
              <a:xfrm>
                <a:off x="3260468" y="1313681"/>
                <a:ext cx="2607028" cy="1467822"/>
                <a:chOff x="4119165" y="2340471"/>
                <a:chExt cx="2607028" cy="1467822"/>
              </a:xfrm>
            </p:grpSpPr>
            <p:sp>
              <p:nvSpPr>
                <p:cNvPr id="270" name="Google Shape;270;p8"/>
                <p:cNvSpPr/>
                <p:nvPr/>
              </p:nvSpPr>
              <p:spPr>
                <a:xfrm>
                  <a:off x="4119165" y="2364813"/>
                  <a:ext cx="1017495" cy="343222"/>
                </a:xfrm>
                <a:custGeom>
                  <a:avLst/>
                  <a:gdLst/>
                  <a:ahLst/>
                  <a:cxnLst/>
                  <a:rect l="l" t="t" r="r" b="b"/>
                  <a:pathLst>
                    <a:path w="836" h="282" extrusionOk="0">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solidFill>
                  <a:srgbClr val="A71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271" name="Google Shape;271;p8"/>
                <p:cNvSpPr/>
                <p:nvPr/>
              </p:nvSpPr>
              <p:spPr>
                <a:xfrm>
                  <a:off x="4335809" y="2340471"/>
                  <a:ext cx="2390384" cy="1467822"/>
                </a:xfrm>
                <a:custGeom>
                  <a:avLst/>
                  <a:gdLst/>
                  <a:ahLst/>
                  <a:cxnLst/>
                  <a:rect l="l" t="t" r="r" b="b"/>
                  <a:pathLst>
                    <a:path w="1964" h="1206" extrusionOk="0">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rgbClr val="E318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grpSp>
          <p:grpSp>
            <p:nvGrpSpPr>
              <p:cNvPr id="272" name="Google Shape;272;p8"/>
              <p:cNvGrpSpPr/>
              <p:nvPr/>
            </p:nvGrpSpPr>
            <p:grpSpPr>
              <a:xfrm>
                <a:off x="6276847" y="4076497"/>
                <a:ext cx="2592422" cy="1467822"/>
                <a:chOff x="3972103" y="5103287"/>
                <a:chExt cx="2592422" cy="1467822"/>
              </a:xfrm>
            </p:grpSpPr>
            <p:sp>
              <p:nvSpPr>
                <p:cNvPr id="273" name="Google Shape;273;p8"/>
                <p:cNvSpPr/>
                <p:nvPr/>
              </p:nvSpPr>
              <p:spPr>
                <a:xfrm>
                  <a:off x="5547030" y="6203545"/>
                  <a:ext cx="1017495" cy="340788"/>
                </a:xfrm>
                <a:custGeom>
                  <a:avLst/>
                  <a:gdLst/>
                  <a:ahLst/>
                  <a:cxnLst/>
                  <a:rect l="l" t="t" r="r" b="b"/>
                  <a:pathLst>
                    <a:path w="836" h="280" extrusionOk="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rgbClr val="A71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274" name="Google Shape;274;p8"/>
                <p:cNvSpPr/>
                <p:nvPr/>
              </p:nvSpPr>
              <p:spPr>
                <a:xfrm>
                  <a:off x="3972103" y="5103287"/>
                  <a:ext cx="2390384" cy="1467822"/>
                </a:xfrm>
                <a:custGeom>
                  <a:avLst/>
                  <a:gdLst/>
                  <a:ahLst/>
                  <a:cxnLst/>
                  <a:rect l="l" t="t" r="r" b="b"/>
                  <a:pathLst>
                    <a:path w="1964" h="1206" extrusionOk="0">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solidFill>
                  <a:srgbClr val="E318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grpSp>
          <p:grpSp>
            <p:nvGrpSpPr>
              <p:cNvPr id="275" name="Google Shape;275;p8"/>
              <p:cNvGrpSpPr/>
              <p:nvPr/>
            </p:nvGrpSpPr>
            <p:grpSpPr>
              <a:xfrm flipH="1">
                <a:off x="6276847" y="1315636"/>
                <a:ext cx="2607028" cy="1467822"/>
                <a:chOff x="4177734" y="2340471"/>
                <a:chExt cx="2607028" cy="1467822"/>
              </a:xfrm>
            </p:grpSpPr>
            <p:sp>
              <p:nvSpPr>
                <p:cNvPr id="276" name="Google Shape;276;p8"/>
                <p:cNvSpPr/>
                <p:nvPr/>
              </p:nvSpPr>
              <p:spPr>
                <a:xfrm>
                  <a:off x="4177734" y="2364813"/>
                  <a:ext cx="1017495" cy="343222"/>
                </a:xfrm>
                <a:custGeom>
                  <a:avLst/>
                  <a:gdLst/>
                  <a:ahLst/>
                  <a:cxnLst/>
                  <a:rect l="l" t="t" r="r" b="b"/>
                  <a:pathLst>
                    <a:path w="836" h="282" extrusionOk="0">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solidFill>
                  <a:srgbClr val="2D2A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277" name="Google Shape;277;p8"/>
                <p:cNvSpPr/>
                <p:nvPr/>
              </p:nvSpPr>
              <p:spPr>
                <a:xfrm>
                  <a:off x="4394378" y="2340471"/>
                  <a:ext cx="2390384" cy="1467822"/>
                </a:xfrm>
                <a:custGeom>
                  <a:avLst/>
                  <a:gdLst/>
                  <a:ahLst/>
                  <a:cxnLst/>
                  <a:rect l="l" t="t" r="r" b="b"/>
                  <a:pathLst>
                    <a:path w="1964" h="1206" extrusionOk="0">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rgbClr val="4640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grpSp>
          <p:grpSp>
            <p:nvGrpSpPr>
              <p:cNvPr id="278" name="Google Shape;278;p8"/>
              <p:cNvGrpSpPr/>
              <p:nvPr/>
            </p:nvGrpSpPr>
            <p:grpSpPr>
              <a:xfrm flipH="1">
                <a:off x="3275074" y="4076497"/>
                <a:ext cx="2592422" cy="1467822"/>
                <a:chOff x="4030672" y="5103287"/>
                <a:chExt cx="2592422" cy="1467822"/>
              </a:xfrm>
            </p:grpSpPr>
            <p:sp>
              <p:nvSpPr>
                <p:cNvPr id="279" name="Google Shape;279;p8"/>
                <p:cNvSpPr/>
                <p:nvPr/>
              </p:nvSpPr>
              <p:spPr>
                <a:xfrm>
                  <a:off x="5605599" y="6203545"/>
                  <a:ext cx="1017495" cy="340788"/>
                </a:xfrm>
                <a:custGeom>
                  <a:avLst/>
                  <a:gdLst/>
                  <a:ahLst/>
                  <a:cxnLst/>
                  <a:rect l="l" t="t" r="r" b="b"/>
                  <a:pathLst>
                    <a:path w="836" h="280" extrusionOk="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rgbClr val="2D2A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280" name="Google Shape;280;p8"/>
                <p:cNvSpPr/>
                <p:nvPr/>
              </p:nvSpPr>
              <p:spPr>
                <a:xfrm>
                  <a:off x="4030672" y="5103287"/>
                  <a:ext cx="2390384" cy="1467822"/>
                </a:xfrm>
                <a:custGeom>
                  <a:avLst/>
                  <a:gdLst/>
                  <a:ahLst/>
                  <a:cxnLst/>
                  <a:rect l="l" t="t" r="r" b="b"/>
                  <a:pathLst>
                    <a:path w="1964" h="1206" extrusionOk="0">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solidFill>
                  <a:srgbClr val="4640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grpSp>
          <p:sp>
            <p:nvSpPr>
              <p:cNvPr id="281" name="Google Shape;281;p8"/>
              <p:cNvSpPr/>
              <p:nvPr/>
            </p:nvSpPr>
            <p:spPr>
              <a:xfrm>
                <a:off x="4846754" y="3065100"/>
                <a:ext cx="2509798" cy="72584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a:solidFill>
                      <a:srgbClr val="E31836"/>
                    </a:solidFill>
                    <a:latin typeface="Arial"/>
                    <a:ea typeface="Arial"/>
                    <a:cs typeface="Arial"/>
                    <a:sym typeface="Arial"/>
                  </a:rPr>
                  <a:t>Eligible Use Categories</a:t>
                </a:r>
                <a:endParaRPr sz="2400">
                  <a:solidFill>
                    <a:srgbClr val="E31836"/>
                  </a:solidFill>
                  <a:latin typeface="Arial"/>
                  <a:ea typeface="Arial"/>
                  <a:cs typeface="Arial"/>
                  <a:sym typeface="Arial"/>
                </a:endParaRPr>
              </a:p>
            </p:txBody>
          </p:sp>
          <p:cxnSp>
            <p:nvCxnSpPr>
              <p:cNvPr id="282" name="Google Shape;282;p8"/>
              <p:cNvCxnSpPr/>
              <p:nvPr/>
            </p:nvCxnSpPr>
            <p:spPr>
              <a:xfrm rot="10800000" flipH="1">
                <a:off x="1310778" y="3386175"/>
                <a:ext cx="3191046" cy="1"/>
              </a:xfrm>
              <a:prstGeom prst="straightConnector1">
                <a:avLst/>
              </a:prstGeom>
              <a:noFill/>
              <a:ln w="12700" cap="rnd" cmpd="sng">
                <a:solidFill>
                  <a:srgbClr val="BFBFBF"/>
                </a:solidFill>
                <a:prstDash val="dot"/>
                <a:round/>
                <a:headEnd type="none" w="sm" len="sm"/>
                <a:tailEnd type="none" w="sm" len="sm"/>
              </a:ln>
            </p:spPr>
          </p:cxnSp>
          <p:sp>
            <p:nvSpPr>
              <p:cNvPr id="283" name="Google Shape;283;p8"/>
              <p:cNvSpPr/>
              <p:nvPr/>
            </p:nvSpPr>
            <p:spPr>
              <a:xfrm>
                <a:off x="1413076" y="2527888"/>
                <a:ext cx="3024328" cy="595923"/>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595959"/>
                    </a:solidFill>
                    <a:latin typeface="Arial"/>
                    <a:ea typeface="Arial"/>
                    <a:cs typeface="Arial"/>
                    <a:sym typeface="Arial"/>
                  </a:rPr>
                  <a:t>Support public health expenditures/ address negative economic impacts</a:t>
                </a:r>
                <a:endParaRPr/>
              </a:p>
            </p:txBody>
          </p:sp>
          <p:sp>
            <p:nvSpPr>
              <p:cNvPr id="284" name="Google Shape;284;p8"/>
              <p:cNvSpPr txBox="1"/>
              <p:nvPr/>
            </p:nvSpPr>
            <p:spPr>
              <a:xfrm>
                <a:off x="1413076" y="2039664"/>
                <a:ext cx="628910" cy="56977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b="1">
                    <a:solidFill>
                      <a:srgbClr val="E31836"/>
                    </a:solidFill>
                    <a:latin typeface="Arial"/>
                    <a:ea typeface="Arial"/>
                    <a:cs typeface="Arial"/>
                    <a:sym typeface="Arial"/>
                  </a:rPr>
                  <a:t>01</a:t>
                </a:r>
                <a:endParaRPr/>
              </a:p>
            </p:txBody>
          </p:sp>
          <p:cxnSp>
            <p:nvCxnSpPr>
              <p:cNvPr id="285" name="Google Shape;285;p8"/>
              <p:cNvCxnSpPr/>
              <p:nvPr/>
            </p:nvCxnSpPr>
            <p:spPr>
              <a:xfrm rot="10800000" flipH="1">
                <a:off x="7596332" y="3386175"/>
                <a:ext cx="3191046" cy="1"/>
              </a:xfrm>
              <a:prstGeom prst="straightConnector1">
                <a:avLst/>
              </a:prstGeom>
              <a:noFill/>
              <a:ln w="12700" cap="rnd" cmpd="sng">
                <a:solidFill>
                  <a:srgbClr val="BFBFBF"/>
                </a:solidFill>
                <a:prstDash val="dot"/>
                <a:round/>
                <a:headEnd type="none" w="sm" len="sm"/>
                <a:tailEnd type="none" w="sm" len="sm"/>
              </a:ln>
            </p:spPr>
          </p:cxnSp>
          <p:sp>
            <p:nvSpPr>
              <p:cNvPr id="286" name="Google Shape;286;p8"/>
              <p:cNvSpPr/>
              <p:nvPr/>
            </p:nvSpPr>
            <p:spPr>
              <a:xfrm>
                <a:off x="9073241" y="2527888"/>
                <a:ext cx="1656404" cy="595923"/>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None/>
                </a:pPr>
                <a:r>
                  <a:rPr lang="en-US" sz="1600">
                    <a:solidFill>
                      <a:srgbClr val="595959"/>
                    </a:solidFill>
                    <a:latin typeface="Arial"/>
                    <a:ea typeface="Arial"/>
                    <a:cs typeface="Arial"/>
                    <a:sym typeface="Arial"/>
                  </a:rPr>
                  <a:t>Replace lost public sector revenue</a:t>
                </a:r>
                <a:endParaRPr/>
              </a:p>
            </p:txBody>
          </p:sp>
          <p:sp>
            <p:nvSpPr>
              <p:cNvPr id="287" name="Google Shape;287;p8"/>
              <p:cNvSpPr txBox="1"/>
              <p:nvPr/>
            </p:nvSpPr>
            <p:spPr>
              <a:xfrm>
                <a:off x="10098910" y="2039664"/>
                <a:ext cx="628910" cy="569776"/>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2800" b="1">
                    <a:solidFill>
                      <a:srgbClr val="464041"/>
                    </a:solidFill>
                    <a:latin typeface="Arial"/>
                    <a:ea typeface="Arial"/>
                    <a:cs typeface="Arial"/>
                    <a:sym typeface="Arial"/>
                  </a:rPr>
                  <a:t>02</a:t>
                </a:r>
                <a:endParaRPr/>
              </a:p>
            </p:txBody>
          </p:sp>
          <p:sp>
            <p:nvSpPr>
              <p:cNvPr id="288" name="Google Shape;288;p8"/>
              <p:cNvSpPr/>
              <p:nvPr/>
            </p:nvSpPr>
            <p:spPr>
              <a:xfrm>
                <a:off x="8599852" y="4214603"/>
                <a:ext cx="2129792" cy="595923"/>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None/>
                </a:pPr>
                <a:r>
                  <a:rPr lang="en-US" sz="1600">
                    <a:solidFill>
                      <a:srgbClr val="595959"/>
                    </a:solidFill>
                    <a:latin typeface="Arial"/>
                    <a:ea typeface="Arial"/>
                    <a:cs typeface="Arial"/>
                    <a:sym typeface="Arial"/>
                  </a:rPr>
                  <a:t>Invest in water, sewer, and broadband infrastructure</a:t>
                </a:r>
                <a:endParaRPr/>
              </a:p>
            </p:txBody>
          </p:sp>
          <p:sp>
            <p:nvSpPr>
              <p:cNvPr id="289" name="Google Shape;289;p8"/>
              <p:cNvSpPr txBox="1"/>
              <p:nvPr/>
            </p:nvSpPr>
            <p:spPr>
              <a:xfrm>
                <a:off x="10098910" y="3726379"/>
                <a:ext cx="628910" cy="569776"/>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2800" b="1">
                    <a:solidFill>
                      <a:srgbClr val="E31836"/>
                    </a:solidFill>
                    <a:latin typeface="Arial"/>
                    <a:ea typeface="Arial"/>
                    <a:cs typeface="Arial"/>
                    <a:sym typeface="Arial"/>
                  </a:rPr>
                  <a:t>04</a:t>
                </a:r>
                <a:endParaRPr/>
              </a:p>
            </p:txBody>
          </p:sp>
          <p:sp>
            <p:nvSpPr>
              <p:cNvPr id="290" name="Google Shape;290;p8"/>
              <p:cNvSpPr/>
              <p:nvPr/>
            </p:nvSpPr>
            <p:spPr>
              <a:xfrm>
                <a:off x="1413076" y="4214603"/>
                <a:ext cx="2059955" cy="595923"/>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a:solidFill>
                      <a:srgbClr val="595959"/>
                    </a:solidFill>
                    <a:latin typeface="Arial"/>
                    <a:ea typeface="Arial"/>
                    <a:cs typeface="Arial"/>
                    <a:sym typeface="Arial"/>
                  </a:rPr>
                  <a:t>Provide premium pay for essential workers</a:t>
                </a:r>
                <a:endParaRPr/>
              </a:p>
            </p:txBody>
          </p:sp>
          <p:sp>
            <p:nvSpPr>
              <p:cNvPr id="291" name="Google Shape;291;p8"/>
              <p:cNvSpPr txBox="1"/>
              <p:nvPr/>
            </p:nvSpPr>
            <p:spPr>
              <a:xfrm>
                <a:off x="1413076" y="3726379"/>
                <a:ext cx="628910" cy="56977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b="1">
                    <a:solidFill>
                      <a:srgbClr val="464041"/>
                    </a:solidFill>
                    <a:latin typeface="Arial"/>
                    <a:ea typeface="Arial"/>
                    <a:cs typeface="Arial"/>
                    <a:sym typeface="Arial"/>
                  </a:rPr>
                  <a:t>03</a:t>
                </a:r>
                <a:endParaRPr/>
              </a:p>
              <a:p>
                <a:pPr marL="0" marR="0" lvl="0" indent="0" algn="l" rtl="0">
                  <a:spcBef>
                    <a:spcPts val="900"/>
                  </a:spcBef>
                  <a:spcAft>
                    <a:spcPts val="0"/>
                  </a:spcAft>
                  <a:buNone/>
                </a:pPr>
                <a:endParaRPr sz="2800" b="1">
                  <a:solidFill>
                    <a:srgbClr val="E31836"/>
                  </a:solidFill>
                  <a:latin typeface="Arial"/>
                  <a:ea typeface="Arial"/>
                  <a:cs typeface="Arial"/>
                  <a:sym typeface="Arial"/>
                </a:endParaRPr>
              </a:p>
            </p:txBody>
          </p:sp>
        </p:grpSp>
        <p:pic>
          <p:nvPicPr>
            <p:cNvPr id="292" name="Google Shape;292;p8"/>
            <p:cNvPicPr preferRelativeResize="0"/>
            <p:nvPr/>
          </p:nvPicPr>
          <p:blipFill rotWithShape="1">
            <a:blip r:embed="rId3">
              <a:alphaModFix/>
            </a:blip>
            <a:srcRect/>
            <a:stretch/>
          </p:blipFill>
          <p:spPr>
            <a:xfrm>
              <a:off x="4948931" y="4425985"/>
              <a:ext cx="703569" cy="703569"/>
            </a:xfrm>
            <a:prstGeom prst="rect">
              <a:avLst/>
            </a:prstGeom>
            <a:noFill/>
            <a:ln>
              <a:noFill/>
            </a:ln>
          </p:spPr>
        </p:pic>
        <p:pic>
          <p:nvPicPr>
            <p:cNvPr id="293" name="Google Shape;293;p8"/>
            <p:cNvPicPr preferRelativeResize="0"/>
            <p:nvPr/>
          </p:nvPicPr>
          <p:blipFill rotWithShape="1">
            <a:blip r:embed="rId4">
              <a:alphaModFix/>
            </a:blip>
            <a:srcRect/>
            <a:stretch/>
          </p:blipFill>
          <p:spPr>
            <a:xfrm>
              <a:off x="6542984" y="4503005"/>
              <a:ext cx="520685" cy="520685"/>
            </a:xfrm>
            <a:prstGeom prst="rect">
              <a:avLst/>
            </a:prstGeom>
            <a:noFill/>
            <a:ln>
              <a:noFill/>
            </a:ln>
          </p:spPr>
        </p:pic>
        <p:pic>
          <p:nvPicPr>
            <p:cNvPr id="294" name="Google Shape;294;p8"/>
            <p:cNvPicPr preferRelativeResize="0"/>
            <p:nvPr/>
          </p:nvPicPr>
          <p:blipFill rotWithShape="1">
            <a:blip r:embed="rId5">
              <a:alphaModFix/>
            </a:blip>
            <a:srcRect/>
            <a:stretch/>
          </p:blipFill>
          <p:spPr>
            <a:xfrm>
              <a:off x="6497472" y="2120524"/>
              <a:ext cx="616331" cy="616331"/>
            </a:xfrm>
            <a:prstGeom prst="rect">
              <a:avLst/>
            </a:prstGeom>
            <a:noFill/>
            <a:ln>
              <a:noFill/>
            </a:ln>
          </p:spPr>
        </p:pic>
        <p:pic>
          <p:nvPicPr>
            <p:cNvPr id="295" name="Google Shape;295;p8"/>
            <p:cNvPicPr preferRelativeResize="0"/>
            <p:nvPr/>
          </p:nvPicPr>
          <p:blipFill rotWithShape="1">
            <a:blip r:embed="rId6">
              <a:alphaModFix/>
            </a:blip>
            <a:srcRect/>
            <a:stretch/>
          </p:blipFill>
          <p:spPr>
            <a:xfrm>
              <a:off x="4994445" y="2156526"/>
              <a:ext cx="591456" cy="591456"/>
            </a:xfrm>
            <a:prstGeom prst="rect">
              <a:avLst/>
            </a:prstGeom>
            <a:noFill/>
            <a:ln>
              <a:noFill/>
            </a:ln>
          </p:spPr>
        </p:pic>
      </p:grpSp>
      <p:sp>
        <p:nvSpPr>
          <p:cNvPr id="296" name="Google Shape;296;p8"/>
          <p:cNvSpPr txBox="1"/>
          <p:nvPr/>
        </p:nvSpPr>
        <p:spPr>
          <a:xfrm>
            <a:off x="3047281" y="3198168"/>
            <a:ext cx="609456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p:txBody>
      </p:sp>
      <p:sp>
        <p:nvSpPr>
          <p:cNvPr id="297" name="Google Shape;297;p8"/>
          <p:cNvSpPr txBox="1"/>
          <p:nvPr/>
        </p:nvSpPr>
        <p:spPr>
          <a:xfrm>
            <a:off x="3047281" y="3198168"/>
            <a:ext cx="609456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p:txBody>
      </p:sp>
      <p:sp>
        <p:nvSpPr>
          <p:cNvPr id="298" name="Google Shape;298;p8"/>
          <p:cNvSpPr txBox="1"/>
          <p:nvPr/>
        </p:nvSpPr>
        <p:spPr>
          <a:xfrm>
            <a:off x="321375" y="1098056"/>
            <a:ext cx="10662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595959"/>
                </a:solidFill>
              </a:rPr>
              <a:t>The ARP Act includes Coronavirus State and Local Fiscal Recovery Funds (SLFRF) for every State, Local, Territory, and Tribal government. </a:t>
            </a:r>
            <a:endParaRPr sz="1600">
              <a:solidFill>
                <a:srgbClr val="595959"/>
              </a:solidFill>
            </a:endParaRPr>
          </a:p>
        </p:txBody>
      </p:sp>
      <p:sp>
        <p:nvSpPr>
          <p:cNvPr id="299" name="Google Shape;299;p8"/>
          <p:cNvSpPr txBox="1">
            <a:spLocks noGrp="1"/>
          </p:cNvSpPr>
          <p:nvPr>
            <p:ph type="title"/>
          </p:nvPr>
        </p:nvSpPr>
        <p:spPr>
          <a:xfrm>
            <a:off x="406400" y="259491"/>
            <a:ext cx="11369100" cy="7653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a:t>ARP State and Local Fiscal Recovery Funds (SLFRF): 4 Eligible Use Categories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9"/>
          <p:cNvSpPr txBox="1">
            <a:spLocks noGrp="1"/>
          </p:cNvSpPr>
          <p:nvPr>
            <p:ph type="title"/>
          </p:nvPr>
        </p:nvSpPr>
        <p:spPr>
          <a:xfrm>
            <a:off x="406400" y="259491"/>
            <a:ext cx="11369040" cy="76515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E31836"/>
              </a:buClr>
              <a:buSzPts val="14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SLFRF Reporting Requirements &amp; Timing</a:t>
            </a:r>
            <a:endParaRPr/>
          </a:p>
        </p:txBody>
      </p:sp>
      <p:sp>
        <p:nvSpPr>
          <p:cNvPr id="305" name="Google Shape;305;p9"/>
          <p:cNvSpPr txBox="1">
            <a:spLocks noGrp="1"/>
          </p:cNvSpPr>
          <p:nvPr>
            <p:ph type="body" idx="1"/>
          </p:nvPr>
        </p:nvSpPr>
        <p:spPr>
          <a:xfrm>
            <a:off x="4745800" y="1037375"/>
            <a:ext cx="6945600" cy="5250000"/>
          </a:xfrm>
          <a:prstGeom prst="rect">
            <a:avLst/>
          </a:prstGeom>
          <a:noFill/>
          <a:ln>
            <a:noFill/>
          </a:ln>
        </p:spPr>
        <p:txBody>
          <a:bodyPr spcFirstLastPara="1" wrap="square" lIns="0" tIns="45700" rIns="0" bIns="45700" anchor="t" anchorCtr="0">
            <a:noAutofit/>
          </a:bodyPr>
          <a:lstStyle/>
          <a:p>
            <a:pPr marL="0" lvl="0" indent="0" algn="l" rtl="0">
              <a:lnSpc>
                <a:spcPct val="130000"/>
              </a:lnSpc>
              <a:spcBef>
                <a:spcPts val="600"/>
              </a:spcBef>
              <a:spcAft>
                <a:spcPts val="0"/>
              </a:spcAft>
              <a:buSzPts val="1400"/>
              <a:buNone/>
            </a:pPr>
            <a:r>
              <a:rPr lang="en-US" b="1"/>
              <a:t>Project and Expenditure Reports:  </a:t>
            </a:r>
            <a:r>
              <a:rPr lang="en-US"/>
              <a:t>Requires recipients to report on financial data, information on contracts and subawards over $50,000 and types of projects funded.</a:t>
            </a:r>
            <a:endParaRPr/>
          </a:p>
          <a:p>
            <a:pPr marL="233363" lvl="0" indent="-246063" algn="l" rtl="0">
              <a:lnSpc>
                <a:spcPct val="130000"/>
              </a:lnSpc>
              <a:spcBef>
                <a:spcPts val="600"/>
              </a:spcBef>
              <a:spcAft>
                <a:spcPts val="0"/>
              </a:spcAft>
              <a:buClr>
                <a:srgbClr val="595959"/>
              </a:buClr>
              <a:buSzPts val="1600"/>
              <a:buFont typeface="Arial"/>
              <a:buChar char="•"/>
            </a:pPr>
            <a:r>
              <a:rPr lang="en-US"/>
              <a:t>Reports are due 30 days after the close of the quarter for states, territories, metropolitan cities, and counties following the calendar year</a:t>
            </a:r>
            <a:endParaRPr/>
          </a:p>
          <a:p>
            <a:pPr marL="690563" lvl="1" indent="-246062" algn="l" rtl="0">
              <a:lnSpc>
                <a:spcPct val="130000"/>
              </a:lnSpc>
              <a:spcBef>
                <a:spcPts val="600"/>
              </a:spcBef>
              <a:spcAft>
                <a:spcPts val="0"/>
              </a:spcAft>
              <a:buSzPts val="1600"/>
              <a:buChar char="•"/>
            </a:pPr>
            <a:r>
              <a:rPr lang="en-US"/>
              <a:t>Non-entitlement units of local government (NEUs) are required to complete reporting annually</a:t>
            </a:r>
            <a:endParaRPr/>
          </a:p>
          <a:p>
            <a:pPr marL="0" lvl="0" indent="0" algn="l" rtl="0">
              <a:lnSpc>
                <a:spcPct val="130000"/>
              </a:lnSpc>
              <a:spcBef>
                <a:spcPts val="600"/>
              </a:spcBef>
              <a:spcAft>
                <a:spcPts val="0"/>
              </a:spcAft>
              <a:buClr>
                <a:srgbClr val="595959"/>
              </a:buClr>
              <a:buSzPts val="1400"/>
              <a:buNone/>
            </a:pPr>
            <a:r>
              <a:rPr lang="en-US" b="1"/>
              <a:t>Recovery Plan Performance Report: </a:t>
            </a:r>
            <a:r>
              <a:rPr lang="en-US"/>
              <a:t>Requires recipients to report on uses of funds, community engagement efforts, labor practices,  and the performance indicators / objectives of funded projects.</a:t>
            </a:r>
            <a:endParaRPr/>
          </a:p>
          <a:p>
            <a:pPr marL="233363" lvl="0" indent="-246063" algn="l" rtl="0">
              <a:lnSpc>
                <a:spcPct val="130000"/>
              </a:lnSpc>
              <a:spcBef>
                <a:spcPts val="600"/>
              </a:spcBef>
              <a:spcAft>
                <a:spcPts val="0"/>
              </a:spcAft>
              <a:buClr>
                <a:srgbClr val="595959"/>
              </a:buClr>
              <a:buSzPts val="1600"/>
              <a:buFont typeface="Arial"/>
              <a:buChar char="•"/>
            </a:pPr>
            <a:r>
              <a:rPr lang="en-US"/>
              <a:t>Only required for states, territories, metropolitan cities, and counties with a population of over 250,000 residents</a:t>
            </a:r>
            <a:endParaRPr/>
          </a:p>
          <a:p>
            <a:pPr marL="233363" lvl="0" indent="-246063" algn="l" rtl="0">
              <a:lnSpc>
                <a:spcPct val="130000"/>
              </a:lnSpc>
              <a:spcBef>
                <a:spcPts val="600"/>
              </a:spcBef>
              <a:spcAft>
                <a:spcPts val="0"/>
              </a:spcAft>
              <a:buClr>
                <a:srgbClr val="595959"/>
              </a:buClr>
              <a:buSzPts val="1600"/>
              <a:buFont typeface="Arial"/>
              <a:buChar char="•"/>
            </a:pPr>
            <a:r>
              <a:rPr lang="en-US"/>
              <a:t>Recovery Plan Performance reports are due annually by July 31st and recipients are required to post their report on their website</a:t>
            </a:r>
            <a:endParaRPr/>
          </a:p>
        </p:txBody>
      </p:sp>
      <p:grpSp>
        <p:nvGrpSpPr>
          <p:cNvPr id="306" name="Google Shape;306;p9"/>
          <p:cNvGrpSpPr/>
          <p:nvPr/>
        </p:nvGrpSpPr>
        <p:grpSpPr>
          <a:xfrm>
            <a:off x="280701" y="1024649"/>
            <a:ext cx="4101641" cy="4614993"/>
            <a:chOff x="-31667" y="-48611"/>
            <a:chExt cx="2544600" cy="1656851"/>
          </a:xfrm>
        </p:grpSpPr>
        <p:sp>
          <p:nvSpPr>
            <p:cNvPr id="307" name="Google Shape;307;p9"/>
            <p:cNvSpPr txBox="1"/>
            <p:nvPr/>
          </p:nvSpPr>
          <p:spPr>
            <a:xfrm>
              <a:off x="-31667" y="-17760"/>
              <a:ext cx="2544600" cy="1626000"/>
            </a:xfrm>
            <a:prstGeom prst="rect">
              <a:avLst/>
            </a:prstGeom>
            <a:solidFill>
              <a:schemeClr val="lt1"/>
            </a:solidFill>
            <a:ln>
              <a:noFill/>
            </a:ln>
            <a:effectLst>
              <a:outerShdw blurRad="152400" dist="38100" dir="2700000" algn="tl" rotWithShape="0">
                <a:srgbClr val="7F7F7F">
                  <a:alpha val="17254"/>
                </a:srgbClr>
              </a:outerShdw>
            </a:effectLst>
          </p:spPr>
          <p:txBody>
            <a:bodyPr spcFirstLastPara="1" wrap="square" lIns="228600" tIns="228600" rIns="320025" bIns="228600" anchor="t" anchorCtr="0">
              <a:noAutofit/>
            </a:bodyPr>
            <a:lstStyle/>
            <a:p>
              <a:pPr marL="118745" marR="0" lvl="0" indent="0" algn="just" rtl="0">
                <a:lnSpc>
                  <a:spcPct val="117000"/>
                </a:lnSpc>
                <a:spcBef>
                  <a:spcPts val="0"/>
                </a:spcBef>
                <a:spcAft>
                  <a:spcPts val="0"/>
                </a:spcAft>
                <a:buClr>
                  <a:srgbClr val="595959"/>
                </a:buClr>
                <a:buSzPts val="1400"/>
                <a:buFont typeface="Arial"/>
                <a:buNone/>
              </a:pPr>
              <a:r>
                <a:rPr lang="en-US" sz="1600" b="1">
                  <a:solidFill>
                    <a:srgbClr val="595959"/>
                  </a:solidFill>
                  <a:latin typeface="Arial"/>
                  <a:ea typeface="Arial"/>
                  <a:cs typeface="Arial"/>
                  <a:sym typeface="Arial"/>
                </a:rPr>
                <a:t>TIMING:</a:t>
              </a:r>
              <a:endParaRPr sz="1600">
                <a:solidFill>
                  <a:schemeClr val="dk1"/>
                </a:solidFill>
                <a:latin typeface="Arial"/>
                <a:ea typeface="Arial"/>
                <a:cs typeface="Arial"/>
                <a:sym typeface="Arial"/>
              </a:endParaRPr>
            </a:p>
            <a:p>
              <a:pPr marL="285750" marR="0" lvl="0" indent="-184150" algn="l" rtl="0">
                <a:lnSpc>
                  <a:spcPct val="117000"/>
                </a:lnSpc>
                <a:spcBef>
                  <a:spcPts val="1200"/>
                </a:spcBef>
                <a:spcAft>
                  <a:spcPts val="0"/>
                </a:spcAft>
                <a:buClr>
                  <a:srgbClr val="595959"/>
                </a:buClr>
                <a:buSzPts val="1600"/>
                <a:buFont typeface="Arial"/>
                <a:buChar char="•"/>
              </a:pPr>
              <a:r>
                <a:rPr lang="en-US" sz="1600">
                  <a:solidFill>
                    <a:srgbClr val="595959"/>
                  </a:solidFill>
                  <a:latin typeface="Arial"/>
                  <a:ea typeface="Arial"/>
                  <a:cs typeface="Arial"/>
                  <a:sym typeface="Arial"/>
                </a:rPr>
                <a:t>Costs must be obligated by </a:t>
              </a:r>
              <a:r>
                <a:rPr lang="en-US" sz="1600" b="1">
                  <a:solidFill>
                    <a:srgbClr val="595959"/>
                  </a:solidFill>
                  <a:latin typeface="Arial"/>
                  <a:ea typeface="Arial"/>
                  <a:cs typeface="Arial"/>
                  <a:sym typeface="Arial"/>
                </a:rPr>
                <a:t>December 31, 2024 </a:t>
              </a:r>
              <a:r>
                <a:rPr lang="en-US" sz="1600">
                  <a:solidFill>
                    <a:srgbClr val="595959"/>
                  </a:solidFill>
                  <a:latin typeface="Arial"/>
                  <a:ea typeface="Arial"/>
                  <a:cs typeface="Arial"/>
                  <a:sym typeface="Arial"/>
                </a:rPr>
                <a:t>and may be spent through the period of performance ending on</a:t>
              </a:r>
              <a:r>
                <a:rPr lang="en-US" sz="1600" b="1">
                  <a:solidFill>
                    <a:srgbClr val="595959"/>
                  </a:solidFill>
                  <a:latin typeface="Arial"/>
                  <a:ea typeface="Arial"/>
                  <a:cs typeface="Arial"/>
                  <a:sym typeface="Arial"/>
                </a:rPr>
                <a:t> December 31, 2026</a:t>
              </a:r>
              <a:endParaRPr sz="1600" b="1">
                <a:solidFill>
                  <a:schemeClr val="dk1"/>
                </a:solidFill>
                <a:latin typeface="Arial"/>
                <a:ea typeface="Arial"/>
                <a:cs typeface="Arial"/>
                <a:sym typeface="Arial"/>
              </a:endParaRPr>
            </a:p>
            <a:p>
              <a:pPr marL="285750" marR="0" lvl="0" indent="-184150" algn="l" rtl="0">
                <a:lnSpc>
                  <a:spcPct val="117000"/>
                </a:lnSpc>
                <a:spcBef>
                  <a:spcPts val="1200"/>
                </a:spcBef>
                <a:spcAft>
                  <a:spcPts val="0"/>
                </a:spcAft>
                <a:buClr>
                  <a:srgbClr val="595959"/>
                </a:buClr>
                <a:buSzPts val="1600"/>
                <a:buFont typeface="Arial"/>
                <a:buChar char="•"/>
              </a:pPr>
              <a:r>
                <a:rPr lang="en-US" sz="1600">
                  <a:solidFill>
                    <a:srgbClr val="595959"/>
                  </a:solidFill>
                  <a:latin typeface="Arial"/>
                  <a:ea typeface="Arial"/>
                  <a:cs typeface="Arial"/>
                  <a:sym typeface="Arial"/>
                </a:rPr>
                <a:t>Funding will be received in two tranches with the first payment upfront and the second payment to follow one year later. States may adjust tranche allocations to non-entitlement units of local government.</a:t>
              </a:r>
              <a:endParaRPr sz="1600">
                <a:solidFill>
                  <a:schemeClr val="dk1"/>
                </a:solidFill>
                <a:latin typeface="Arial"/>
                <a:ea typeface="Arial"/>
                <a:cs typeface="Arial"/>
                <a:sym typeface="Arial"/>
              </a:endParaRPr>
            </a:p>
          </p:txBody>
        </p:sp>
        <p:cxnSp>
          <p:nvCxnSpPr>
            <p:cNvPr id="308" name="Google Shape;308;p9"/>
            <p:cNvCxnSpPr/>
            <p:nvPr/>
          </p:nvCxnSpPr>
          <p:spPr>
            <a:xfrm rot="10800000">
              <a:off x="13433" y="3842"/>
              <a:ext cx="9000" cy="1582800"/>
            </a:xfrm>
            <a:prstGeom prst="straightConnector1">
              <a:avLst/>
            </a:prstGeom>
            <a:noFill/>
            <a:ln w="38100" cap="flat" cmpd="sng">
              <a:solidFill>
                <a:srgbClr val="E31836"/>
              </a:solidFill>
              <a:prstDash val="solid"/>
              <a:round/>
              <a:headEnd type="none" w="sm" len="sm"/>
              <a:tailEnd type="none" w="sm" len="sm"/>
            </a:ln>
          </p:spPr>
        </p:cxnSp>
        <p:cxnSp>
          <p:nvCxnSpPr>
            <p:cNvPr id="309" name="Google Shape;309;p9"/>
            <p:cNvCxnSpPr/>
            <p:nvPr/>
          </p:nvCxnSpPr>
          <p:spPr>
            <a:xfrm rot="10800000" flipH="1">
              <a:off x="13335" y="-48611"/>
              <a:ext cx="1800" cy="511500"/>
            </a:xfrm>
            <a:prstGeom prst="straightConnector1">
              <a:avLst/>
            </a:prstGeom>
            <a:noFill/>
            <a:ln w="38100" cap="flat" cmpd="sng">
              <a:solidFill>
                <a:srgbClr val="464041"/>
              </a:solidFill>
              <a:prstDash val="solid"/>
              <a:round/>
              <a:headEnd type="none" w="sm" len="sm"/>
              <a:tailEnd type="none" w="sm" len="sm"/>
            </a:ln>
          </p:spPr>
        </p:cxnSp>
      </p:grpSp>
      <p:sp>
        <p:nvSpPr>
          <p:cNvPr id="310" name="Google Shape;310;p9"/>
          <p:cNvSpPr txBox="1"/>
          <p:nvPr/>
        </p:nvSpPr>
        <p:spPr>
          <a:xfrm>
            <a:off x="4382347" y="6287383"/>
            <a:ext cx="7393200" cy="267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a:solidFill>
                  <a:schemeClr val="lt2"/>
                </a:solidFill>
                <a:latin typeface="Arial"/>
                <a:ea typeface="Arial"/>
                <a:cs typeface="Arial"/>
                <a:sym typeface="Arial"/>
              </a:rPr>
              <a:t>ARP: Building a Compliance Framework |  </a:t>
            </a:r>
            <a:fld id="{00000000-1234-1234-1234-123412341234}" type="slidenum">
              <a:rPr lang="en-US" sz="900">
                <a:solidFill>
                  <a:schemeClr val="lt2"/>
                </a:solidFill>
                <a:latin typeface="Arial"/>
                <a:ea typeface="Arial"/>
                <a:cs typeface="Arial"/>
                <a:sym typeface="Arial"/>
              </a:rPr>
              <a:t>9</a:t>
            </a:fld>
            <a:endParaRPr sz="900">
              <a:solidFill>
                <a:schemeClr val="lt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Default Design">
  <a:themeElements>
    <a:clrScheme name="Hagerty 2020 1">
      <a:dk1>
        <a:srgbClr val="000000"/>
      </a:dk1>
      <a:lt1>
        <a:srgbClr val="FFFFFF"/>
      </a:lt1>
      <a:dk2>
        <a:srgbClr val="252625"/>
      </a:dk2>
      <a:lt2>
        <a:srgbClr val="808080"/>
      </a:lt2>
      <a:accent1>
        <a:srgbClr val="CACACA"/>
      </a:accent1>
      <a:accent2>
        <a:srgbClr val="9D1300"/>
      </a:accent2>
      <a:accent3>
        <a:srgbClr val="FFFFFF"/>
      </a:accent3>
      <a:accent4>
        <a:srgbClr val="252625"/>
      </a:accent4>
      <a:accent5>
        <a:srgbClr val="505150"/>
      </a:accent5>
      <a:accent6>
        <a:srgbClr val="5B0700"/>
      </a:accent6>
      <a:hlink>
        <a:srgbClr val="E21836"/>
      </a:hlink>
      <a:folHlink>
        <a:srgbClr val="79797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2501</Words>
  <Application>Microsoft Office PowerPoint</Application>
  <PresentationFormat>Widescreen</PresentationFormat>
  <Paragraphs>249</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Merriweather Sans</vt:lpstr>
      <vt:lpstr>Noto Sans Symbols</vt:lpstr>
      <vt:lpstr>Rockwell</vt:lpstr>
      <vt:lpstr>Times New Roman</vt:lpstr>
      <vt:lpstr>1_Default Design</vt:lpstr>
      <vt:lpstr>American Rescue Plan Funding:  Building a Compliance Framework</vt:lpstr>
      <vt:lpstr>PowerPoint Presentation</vt:lpstr>
      <vt:lpstr>PowerPoint Presentation</vt:lpstr>
      <vt:lpstr>PowerPoint Presentation</vt:lpstr>
      <vt:lpstr>PowerPoint Presentation</vt:lpstr>
      <vt:lpstr>| American Rescue Plan Act Overview Key Elements of 2 CFR Part 200 Building a Compliance Framework</vt:lpstr>
      <vt:lpstr>COVID-19 Federal Funding Landscape: Funding Source by Federal Agency</vt:lpstr>
      <vt:lpstr>ARP State and Local Fiscal Recovery Funds (SLFRF): 4 Eligible Use Categories</vt:lpstr>
      <vt:lpstr>SLFRF Reporting Requirements &amp; Timing</vt:lpstr>
      <vt:lpstr>Governing Guidance for SLFRF Implementation</vt:lpstr>
      <vt:lpstr>American Rescue Plan Act Overview | Key Elements of 2 CFR Part 200 Building a Compliance Framework</vt:lpstr>
      <vt:lpstr>Key Elements of 2 CFR Part 200 &amp; Compliance Considerations</vt:lpstr>
      <vt:lpstr>Key Elements of 2 CFR Part 200 &amp; Compliance Considerations</vt:lpstr>
      <vt:lpstr>Key Elements of 2 CFR Part 200 &amp; Compliance Considerations</vt:lpstr>
      <vt:lpstr>Key Elements of 2 CFR Part 200 &amp; Compliance Considerations</vt:lpstr>
      <vt:lpstr>American Rescue Plan Act Overview Key Elements of 2 CFR Part 200 | Building a Compliance Framework</vt:lpstr>
      <vt:lpstr>Building a Compliance Framework</vt:lpstr>
      <vt:lpstr>Planning and Coordination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Funding:  Building a Compliance Framework</dc:title>
  <dc:creator>WBL</dc:creator>
  <cp:lastModifiedBy>Hagerty Reviewer</cp:lastModifiedBy>
  <cp:revision>1</cp:revision>
  <dcterms:created xsi:type="dcterms:W3CDTF">2007-06-28T17:29:42Z</dcterms:created>
  <dcterms:modified xsi:type="dcterms:W3CDTF">2021-10-08T20:42:13Z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0x01010054178626E9998442AE773B3317448971</vt:lpwstr>
  </property>
</Properties>
</file>