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55"/>
  </p:notesMasterIdLst>
  <p:sldIdLst>
    <p:sldId id="269" r:id="rId3"/>
    <p:sldId id="445" r:id="rId4"/>
    <p:sldId id="455" r:id="rId5"/>
    <p:sldId id="456" r:id="rId6"/>
    <p:sldId id="458" r:id="rId7"/>
    <p:sldId id="459" r:id="rId8"/>
    <p:sldId id="460" r:id="rId9"/>
    <p:sldId id="461" r:id="rId10"/>
    <p:sldId id="462" r:id="rId11"/>
    <p:sldId id="463" r:id="rId12"/>
    <p:sldId id="464" r:id="rId13"/>
    <p:sldId id="522" r:id="rId14"/>
    <p:sldId id="465" r:id="rId15"/>
    <p:sldId id="466" r:id="rId16"/>
    <p:sldId id="467" r:id="rId17"/>
    <p:sldId id="468" r:id="rId18"/>
    <p:sldId id="521" r:id="rId19"/>
    <p:sldId id="469" r:id="rId20"/>
    <p:sldId id="470" r:id="rId21"/>
    <p:sldId id="471" r:id="rId22"/>
    <p:sldId id="472" r:id="rId23"/>
    <p:sldId id="473" r:id="rId24"/>
    <p:sldId id="516" r:id="rId25"/>
    <p:sldId id="520" r:id="rId26"/>
    <p:sldId id="474" r:id="rId27"/>
    <p:sldId id="475" r:id="rId28"/>
    <p:sldId id="517" r:id="rId29"/>
    <p:sldId id="476" r:id="rId30"/>
    <p:sldId id="477" r:id="rId31"/>
    <p:sldId id="478" r:id="rId32"/>
    <p:sldId id="479" r:id="rId33"/>
    <p:sldId id="480" r:id="rId34"/>
    <p:sldId id="481" r:id="rId35"/>
    <p:sldId id="482" r:id="rId36"/>
    <p:sldId id="518" r:id="rId37"/>
    <p:sldId id="483" r:id="rId38"/>
    <p:sldId id="484" r:id="rId39"/>
    <p:sldId id="485" r:id="rId40"/>
    <p:sldId id="486" r:id="rId41"/>
    <p:sldId id="487" r:id="rId42"/>
    <p:sldId id="488" r:id="rId43"/>
    <p:sldId id="490" r:id="rId44"/>
    <p:sldId id="492" r:id="rId45"/>
    <p:sldId id="497" r:id="rId46"/>
    <p:sldId id="498" r:id="rId47"/>
    <p:sldId id="499" r:id="rId48"/>
    <p:sldId id="500" r:id="rId49"/>
    <p:sldId id="504" r:id="rId50"/>
    <p:sldId id="505" r:id="rId51"/>
    <p:sldId id="506" r:id="rId52"/>
    <p:sldId id="514" r:id="rId53"/>
    <p:sldId id="51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9D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6" autoAdjust="0"/>
    <p:restoredTop sz="68796" autoAdjust="0"/>
  </p:normalViewPr>
  <p:slideViewPr>
    <p:cSldViewPr snapToGrid="0">
      <p:cViewPr varScale="1">
        <p:scale>
          <a:sx n="69" d="100"/>
          <a:sy n="69" d="100"/>
        </p:scale>
        <p:origin x="8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92FCCB-A754-446D-96A4-70E4B189A432}"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4885D865-9C71-4D7D-8AFB-665BADCA24C1}">
      <dgm:prSet phldrT="[Text]"/>
      <dgm:spPr>
        <a:xfrm>
          <a:off x="3953" y="142047"/>
          <a:ext cx="2377306" cy="432000"/>
        </a:xfrm>
        <a:prstGeom prst="rect">
          <a:avLst/>
        </a:prstGeom>
        <a:solidFill>
          <a:srgbClr val="36AFCE">
            <a:hueOff val="0"/>
            <a:satOff val="0"/>
            <a:lumOff val="0"/>
            <a:alphaOff val="0"/>
          </a:srgbClr>
        </a:solidFill>
        <a:ln w="12700" cap="flat" cmpd="sng" algn="ctr">
          <a:solidFill>
            <a:srgbClr val="36AFCE">
              <a:hueOff val="0"/>
              <a:satOff val="0"/>
              <a:lumOff val="0"/>
              <a:alphaOff val="0"/>
            </a:srgbClr>
          </a:solidFill>
          <a:prstDash val="solid"/>
          <a:miter lim="800000"/>
        </a:ln>
        <a:effectLst/>
      </dgm:spPr>
      <dgm:t>
        <a:bodyPr/>
        <a:lstStyle/>
        <a:p>
          <a:r>
            <a:rPr lang="en-US" dirty="0" smtClean="0">
              <a:solidFill>
                <a:sysClr val="window" lastClr="FFFFFF"/>
              </a:solidFill>
              <a:latin typeface="Calibri" panose="020F0502020204030204"/>
              <a:ea typeface="+mn-ea"/>
              <a:cs typeface="+mn-cs"/>
            </a:rPr>
            <a:t>CRA Taxable Income</a:t>
          </a:r>
          <a:endParaRPr lang="en-US" dirty="0">
            <a:solidFill>
              <a:sysClr val="window" lastClr="FFFFFF"/>
            </a:solidFill>
            <a:latin typeface="Calibri" panose="020F0502020204030204"/>
            <a:ea typeface="+mn-ea"/>
            <a:cs typeface="+mn-cs"/>
          </a:endParaRPr>
        </a:p>
      </dgm:t>
    </dgm:pt>
    <dgm:pt modelId="{12293AA1-E77A-490A-8A2E-C87B45B2295F}" type="parTrans" cxnId="{BD7B2250-4456-46B7-A617-9E620C2E371B}">
      <dgm:prSet/>
      <dgm:spPr/>
      <dgm:t>
        <a:bodyPr/>
        <a:lstStyle/>
        <a:p>
          <a:endParaRPr lang="en-US"/>
        </a:p>
      </dgm:t>
    </dgm:pt>
    <dgm:pt modelId="{E6EDAE90-9E69-4A0D-B7F7-25799F2116A9}" type="sibTrans" cxnId="{BD7B2250-4456-46B7-A617-9E620C2E371B}">
      <dgm:prSet/>
      <dgm:spPr/>
      <dgm:t>
        <a:bodyPr/>
        <a:lstStyle/>
        <a:p>
          <a:endParaRPr lang="en-US"/>
        </a:p>
      </dgm:t>
    </dgm:pt>
    <dgm:pt modelId="{BFA2D7F8-EC7C-4387-814F-F5AD8C5554A4}">
      <dgm:prSet phldrT="[Text]"/>
      <dgm:spPr>
        <a:xfrm>
          <a:off x="3953" y="574047"/>
          <a:ext cx="2377306" cy="2038162"/>
        </a:xfrm>
        <a:prstGeom prst="rect">
          <a:avLst/>
        </a:prstGeom>
        <a:solidFill>
          <a:srgbClr val="36AFCE">
            <a:tint val="40000"/>
            <a:alpha val="90000"/>
            <a:hueOff val="0"/>
            <a:satOff val="0"/>
            <a:lumOff val="0"/>
            <a:alphaOff val="0"/>
          </a:srgbClr>
        </a:solidFill>
        <a:ln w="12700" cap="flat" cmpd="sng" algn="ctr">
          <a:solidFill>
            <a:srgbClr val="36AFCE">
              <a:tint val="40000"/>
              <a:alpha val="90000"/>
              <a:hueOff val="0"/>
              <a:satOff val="0"/>
              <a:lumOff val="0"/>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Grants to businesses are considered gross taxable income</a:t>
          </a:r>
          <a:endParaRPr lang="en-US" dirty="0">
            <a:solidFill>
              <a:sysClr val="windowText" lastClr="000000">
                <a:hueOff val="0"/>
                <a:satOff val="0"/>
                <a:lumOff val="0"/>
                <a:alphaOff val="0"/>
              </a:sysClr>
            </a:solidFill>
            <a:latin typeface="Calibri" panose="020F0502020204030204"/>
            <a:ea typeface="+mn-ea"/>
            <a:cs typeface="+mn-cs"/>
          </a:endParaRPr>
        </a:p>
      </dgm:t>
    </dgm:pt>
    <dgm:pt modelId="{755A736B-837A-43E2-A3A6-2CAAEEFE92C6}" type="parTrans" cxnId="{1428A22E-1CF4-4EF4-9AA8-FC12BD2A9EBB}">
      <dgm:prSet/>
      <dgm:spPr/>
      <dgm:t>
        <a:bodyPr/>
        <a:lstStyle/>
        <a:p>
          <a:endParaRPr lang="en-US"/>
        </a:p>
      </dgm:t>
    </dgm:pt>
    <dgm:pt modelId="{ABBE0208-CC8A-4784-A841-A56A8790525B}" type="sibTrans" cxnId="{1428A22E-1CF4-4EF4-9AA8-FC12BD2A9EBB}">
      <dgm:prSet/>
      <dgm:spPr/>
      <dgm:t>
        <a:bodyPr/>
        <a:lstStyle/>
        <a:p>
          <a:endParaRPr lang="en-US"/>
        </a:p>
      </dgm:t>
    </dgm:pt>
    <dgm:pt modelId="{945CECE5-1EFD-4BB6-96C3-486FF9EB44B6}">
      <dgm:prSet phldrT="[Text]"/>
      <dgm:spPr>
        <a:xfrm>
          <a:off x="3953" y="574047"/>
          <a:ext cx="2377306" cy="2038162"/>
        </a:xfrm>
        <a:prstGeom prst="rect">
          <a:avLst/>
        </a:prstGeom>
        <a:solidFill>
          <a:srgbClr val="36AFCE">
            <a:tint val="40000"/>
            <a:alpha val="90000"/>
            <a:hueOff val="0"/>
            <a:satOff val="0"/>
            <a:lumOff val="0"/>
            <a:alphaOff val="0"/>
          </a:srgbClr>
        </a:solidFill>
        <a:ln w="12700" cap="flat" cmpd="sng" algn="ctr">
          <a:solidFill>
            <a:srgbClr val="36AFCE">
              <a:tint val="40000"/>
              <a:alpha val="90000"/>
              <a:hueOff val="0"/>
              <a:satOff val="0"/>
              <a:lumOff val="0"/>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Loan programs proceeds are generally not included in gross income unless the amount of that loan is forgiven</a:t>
          </a:r>
          <a:endParaRPr lang="en-US" dirty="0">
            <a:solidFill>
              <a:sysClr val="windowText" lastClr="000000">
                <a:hueOff val="0"/>
                <a:satOff val="0"/>
                <a:lumOff val="0"/>
                <a:alphaOff val="0"/>
              </a:sysClr>
            </a:solidFill>
            <a:latin typeface="Calibri" panose="020F0502020204030204"/>
            <a:ea typeface="+mn-ea"/>
            <a:cs typeface="+mn-cs"/>
          </a:endParaRPr>
        </a:p>
      </dgm:t>
    </dgm:pt>
    <dgm:pt modelId="{9DCB0455-ECFB-44B1-8B5C-6CCD8E089C3F}" type="parTrans" cxnId="{9D371B60-48E3-4D94-B186-D5B3F9005028}">
      <dgm:prSet/>
      <dgm:spPr/>
      <dgm:t>
        <a:bodyPr/>
        <a:lstStyle/>
        <a:p>
          <a:endParaRPr lang="en-US"/>
        </a:p>
      </dgm:t>
    </dgm:pt>
    <dgm:pt modelId="{20F86478-7C71-475E-9E8F-F848243C4AE2}" type="sibTrans" cxnId="{9D371B60-48E3-4D94-B186-D5B3F9005028}">
      <dgm:prSet/>
      <dgm:spPr/>
      <dgm:t>
        <a:bodyPr/>
        <a:lstStyle/>
        <a:p>
          <a:endParaRPr lang="en-US"/>
        </a:p>
      </dgm:t>
    </dgm:pt>
    <dgm:pt modelId="{DA2D1A48-484D-481F-88F4-E7C5D9061088}">
      <dgm:prSet phldrT="[Text]"/>
      <dgm:spPr>
        <a:xfrm>
          <a:off x="2714082" y="142047"/>
          <a:ext cx="2377306" cy="432000"/>
        </a:xfrm>
        <a:prstGeom prst="rect">
          <a:avLst/>
        </a:prstGeom>
        <a:solidFill>
          <a:srgbClr val="36AFCE">
            <a:hueOff val="252426"/>
            <a:satOff val="3301"/>
            <a:lumOff val="-4052"/>
            <a:alphaOff val="0"/>
          </a:srgbClr>
        </a:solidFill>
        <a:ln w="12700" cap="flat" cmpd="sng" algn="ctr">
          <a:solidFill>
            <a:srgbClr val="36AFCE">
              <a:hueOff val="252426"/>
              <a:satOff val="3301"/>
              <a:lumOff val="-4052"/>
              <a:alphaOff val="0"/>
            </a:srgbClr>
          </a:solidFill>
          <a:prstDash val="solid"/>
          <a:miter lim="800000"/>
        </a:ln>
        <a:effectLst/>
      </dgm:spPr>
      <dgm:t>
        <a:bodyPr/>
        <a:lstStyle/>
        <a:p>
          <a:r>
            <a:rPr lang="en-US" dirty="0" smtClean="0">
              <a:solidFill>
                <a:sysClr val="window" lastClr="FFFFFF"/>
              </a:solidFill>
              <a:latin typeface="Calibri" panose="020F0502020204030204"/>
              <a:ea typeface="+mn-ea"/>
              <a:cs typeface="+mn-cs"/>
            </a:rPr>
            <a:t>ERAP </a:t>
          </a:r>
          <a:endParaRPr lang="en-US" dirty="0">
            <a:solidFill>
              <a:sysClr val="window" lastClr="FFFFFF"/>
            </a:solidFill>
            <a:latin typeface="Calibri" panose="020F0502020204030204"/>
            <a:ea typeface="+mn-ea"/>
            <a:cs typeface="+mn-cs"/>
          </a:endParaRPr>
        </a:p>
      </dgm:t>
    </dgm:pt>
    <dgm:pt modelId="{6B348EA2-D549-4545-9E67-47026D7509F4}" type="parTrans" cxnId="{2BADC7C3-A489-48E3-8AAA-EB5239283556}">
      <dgm:prSet/>
      <dgm:spPr/>
      <dgm:t>
        <a:bodyPr/>
        <a:lstStyle/>
        <a:p>
          <a:endParaRPr lang="en-US"/>
        </a:p>
      </dgm:t>
    </dgm:pt>
    <dgm:pt modelId="{60BFBDB2-676C-4764-821C-F4214BFD0AF7}" type="sibTrans" cxnId="{2BADC7C3-A489-48E3-8AAA-EB5239283556}">
      <dgm:prSet/>
      <dgm:spPr/>
      <dgm:t>
        <a:bodyPr/>
        <a:lstStyle/>
        <a:p>
          <a:endParaRPr lang="en-US"/>
        </a:p>
      </dgm:t>
    </dgm:pt>
    <dgm:pt modelId="{CD871F4A-BAE8-4DC5-81A6-6ED71FED6640}">
      <dgm:prSet phldrT="[Text]"/>
      <dgm:spPr>
        <a:xfrm>
          <a:off x="2714082" y="574047"/>
          <a:ext cx="2377306" cy="2038162"/>
        </a:xfrm>
        <a:prstGeom prst="rect">
          <a:avLst/>
        </a:prstGeom>
        <a:solidFill>
          <a:srgbClr val="36AFCE">
            <a:tint val="40000"/>
            <a:alpha val="90000"/>
            <a:hueOff val="357318"/>
            <a:satOff val="-6531"/>
            <a:lumOff val="-831"/>
            <a:alphaOff val="0"/>
          </a:srgbClr>
        </a:solidFill>
        <a:ln w="12700" cap="flat" cmpd="sng" algn="ctr">
          <a:solidFill>
            <a:srgbClr val="36AFCE">
              <a:tint val="40000"/>
              <a:alpha val="90000"/>
              <a:hueOff val="357318"/>
              <a:satOff val="-6531"/>
              <a:lumOff val="-831"/>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A renter receiving relief is not considered income to households</a:t>
          </a:r>
          <a:endParaRPr lang="en-US" dirty="0">
            <a:solidFill>
              <a:sysClr val="windowText" lastClr="000000">
                <a:hueOff val="0"/>
                <a:satOff val="0"/>
                <a:lumOff val="0"/>
                <a:alphaOff val="0"/>
              </a:sysClr>
            </a:solidFill>
            <a:latin typeface="Calibri" panose="020F0502020204030204"/>
            <a:ea typeface="+mn-ea"/>
            <a:cs typeface="+mn-cs"/>
          </a:endParaRPr>
        </a:p>
      </dgm:t>
    </dgm:pt>
    <dgm:pt modelId="{3CDA309F-B46C-49C2-B0FB-80A67458ABFE}" type="parTrans" cxnId="{CF4A4304-591D-4F8A-ABB7-FAA72F4A4FA2}">
      <dgm:prSet/>
      <dgm:spPr/>
      <dgm:t>
        <a:bodyPr/>
        <a:lstStyle/>
        <a:p>
          <a:endParaRPr lang="en-US"/>
        </a:p>
      </dgm:t>
    </dgm:pt>
    <dgm:pt modelId="{9BC55449-FD84-4C68-B908-46FC690C8F81}" type="sibTrans" cxnId="{CF4A4304-591D-4F8A-ABB7-FAA72F4A4FA2}">
      <dgm:prSet/>
      <dgm:spPr/>
      <dgm:t>
        <a:bodyPr/>
        <a:lstStyle/>
        <a:p>
          <a:endParaRPr lang="en-US"/>
        </a:p>
      </dgm:t>
    </dgm:pt>
    <dgm:pt modelId="{85348C48-8770-42FB-9338-30378BBB7EC6}">
      <dgm:prSet phldrT="[Text]"/>
      <dgm:spPr>
        <a:xfrm>
          <a:off x="5424211" y="142047"/>
          <a:ext cx="2377306" cy="432000"/>
        </a:xfrm>
        <a:prstGeom prst="rect">
          <a:avLst/>
        </a:prstGeom>
        <a:solidFill>
          <a:srgbClr val="36AFCE">
            <a:hueOff val="504853"/>
            <a:satOff val="6602"/>
            <a:lumOff val="-8104"/>
            <a:alphaOff val="0"/>
          </a:srgbClr>
        </a:solidFill>
        <a:ln w="12700" cap="flat" cmpd="sng" algn="ctr">
          <a:solidFill>
            <a:srgbClr val="36AFCE">
              <a:hueOff val="504853"/>
              <a:satOff val="6602"/>
              <a:lumOff val="-8104"/>
              <a:alphaOff val="0"/>
            </a:srgbClr>
          </a:solidFill>
          <a:prstDash val="solid"/>
          <a:miter lim="800000"/>
        </a:ln>
        <a:effectLst/>
      </dgm:spPr>
      <dgm:t>
        <a:bodyPr/>
        <a:lstStyle/>
        <a:p>
          <a:r>
            <a:rPr lang="en-US" dirty="0" smtClean="0">
              <a:solidFill>
                <a:sysClr val="window" lastClr="FFFFFF"/>
              </a:solidFill>
              <a:latin typeface="Calibri" panose="020F0502020204030204"/>
              <a:ea typeface="+mn-ea"/>
              <a:cs typeface="+mn-cs"/>
            </a:rPr>
            <a:t>ARPA</a:t>
          </a:r>
          <a:endParaRPr lang="en-US" dirty="0">
            <a:solidFill>
              <a:sysClr val="window" lastClr="FFFFFF"/>
            </a:solidFill>
            <a:latin typeface="Calibri" panose="020F0502020204030204"/>
            <a:ea typeface="+mn-ea"/>
            <a:cs typeface="+mn-cs"/>
          </a:endParaRPr>
        </a:p>
      </dgm:t>
    </dgm:pt>
    <dgm:pt modelId="{1F3AC3A5-02C2-4065-805E-EE9837926174}" type="parTrans" cxnId="{A420F0FF-0580-4492-98C7-48CB8B4C327F}">
      <dgm:prSet/>
      <dgm:spPr/>
      <dgm:t>
        <a:bodyPr/>
        <a:lstStyle/>
        <a:p>
          <a:endParaRPr lang="en-US"/>
        </a:p>
      </dgm:t>
    </dgm:pt>
    <dgm:pt modelId="{7327FD48-9855-4E5C-A031-94E0FDAB2583}" type="sibTrans" cxnId="{A420F0FF-0580-4492-98C7-48CB8B4C327F}">
      <dgm:prSet/>
      <dgm:spPr/>
      <dgm:t>
        <a:bodyPr/>
        <a:lstStyle/>
        <a:p>
          <a:endParaRPr lang="en-US"/>
        </a:p>
      </dgm:t>
    </dgm:pt>
    <dgm:pt modelId="{E2C9F8D6-2CEF-4DDA-B6E2-1FAE3FEF269C}">
      <dgm:prSet phldrT="[Text]"/>
      <dgm:spPr>
        <a:xfrm>
          <a:off x="5424211" y="574047"/>
          <a:ext cx="2377306" cy="2038162"/>
        </a:xfrm>
        <a:prstGeom prst="rect">
          <a:avLst/>
        </a:prstGeom>
        <a:solidFill>
          <a:srgbClr val="36AFCE">
            <a:tint val="40000"/>
            <a:alpha val="90000"/>
            <a:hueOff val="714635"/>
            <a:satOff val="-13061"/>
            <a:lumOff val="-1662"/>
            <a:alphaOff val="0"/>
          </a:srgbClr>
        </a:solidFill>
        <a:ln w="12700" cap="flat" cmpd="sng" algn="ctr">
          <a:solidFill>
            <a:srgbClr val="36AFCE">
              <a:tint val="40000"/>
              <a:alpha val="90000"/>
              <a:hueOff val="714635"/>
              <a:satOff val="-13061"/>
              <a:lumOff val="-1662"/>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CE5F769A-5217-493D-B475-D6D146E96599}" type="parTrans" cxnId="{EAD42724-EBBC-475C-8187-F75AA13BE341}">
      <dgm:prSet/>
      <dgm:spPr/>
      <dgm:t>
        <a:bodyPr/>
        <a:lstStyle/>
        <a:p>
          <a:endParaRPr lang="en-US"/>
        </a:p>
      </dgm:t>
    </dgm:pt>
    <dgm:pt modelId="{05C2360D-C3B1-44D3-A8D0-FD5409157DB2}" type="sibTrans" cxnId="{EAD42724-EBBC-475C-8187-F75AA13BE341}">
      <dgm:prSet/>
      <dgm:spPr/>
      <dgm:t>
        <a:bodyPr/>
        <a:lstStyle/>
        <a:p>
          <a:endParaRPr lang="en-US"/>
        </a:p>
      </dgm:t>
    </dgm:pt>
    <dgm:pt modelId="{CC899A96-EC30-4A60-B718-81C4E24AAF02}">
      <dgm:prSet phldrT="[Text]"/>
      <dgm:spPr>
        <a:xfrm>
          <a:off x="5424211" y="574047"/>
          <a:ext cx="2377306" cy="2038162"/>
        </a:xfrm>
        <a:prstGeom prst="rect">
          <a:avLst/>
        </a:prstGeom>
        <a:solidFill>
          <a:srgbClr val="36AFCE">
            <a:tint val="40000"/>
            <a:alpha val="90000"/>
            <a:hueOff val="714635"/>
            <a:satOff val="-13061"/>
            <a:lumOff val="-1662"/>
            <a:alphaOff val="0"/>
          </a:srgbClr>
        </a:solidFill>
        <a:ln w="12700" cap="flat" cmpd="sng" algn="ctr">
          <a:solidFill>
            <a:srgbClr val="36AFCE">
              <a:tint val="40000"/>
              <a:alpha val="90000"/>
              <a:hueOff val="714635"/>
              <a:satOff val="-13061"/>
              <a:lumOff val="-1662"/>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To individuals?</a:t>
          </a:r>
          <a:endParaRPr lang="en-US" dirty="0">
            <a:solidFill>
              <a:sysClr val="windowText" lastClr="000000">
                <a:hueOff val="0"/>
                <a:satOff val="0"/>
                <a:lumOff val="0"/>
                <a:alphaOff val="0"/>
              </a:sysClr>
            </a:solidFill>
            <a:latin typeface="Calibri" panose="020F0502020204030204"/>
            <a:ea typeface="+mn-ea"/>
            <a:cs typeface="+mn-cs"/>
          </a:endParaRPr>
        </a:p>
      </dgm:t>
    </dgm:pt>
    <dgm:pt modelId="{DEC08099-0BE0-4D8F-AAF9-4BFE25D3C900}" type="parTrans" cxnId="{9EA1C53B-40BC-44BB-B6EF-6AA9644AA6AD}">
      <dgm:prSet/>
      <dgm:spPr/>
      <dgm:t>
        <a:bodyPr/>
        <a:lstStyle/>
        <a:p>
          <a:endParaRPr lang="en-US"/>
        </a:p>
      </dgm:t>
    </dgm:pt>
    <dgm:pt modelId="{3AA74D4B-6A6D-4E16-9869-8F3B0552D354}" type="sibTrans" cxnId="{9EA1C53B-40BC-44BB-B6EF-6AA9644AA6AD}">
      <dgm:prSet/>
      <dgm:spPr/>
      <dgm:t>
        <a:bodyPr/>
        <a:lstStyle/>
        <a:p>
          <a:endParaRPr lang="en-US"/>
        </a:p>
      </dgm:t>
    </dgm:pt>
    <dgm:pt modelId="{958BD91F-9CC5-4DD7-B76A-B771347A3B77}">
      <dgm:prSet phldrT="[Text]"/>
      <dgm:spPr>
        <a:xfrm>
          <a:off x="2714082" y="574047"/>
          <a:ext cx="2377306" cy="2038162"/>
        </a:xfrm>
        <a:solidFill>
          <a:srgbClr val="36AFCE">
            <a:tint val="40000"/>
            <a:alpha val="90000"/>
            <a:hueOff val="357318"/>
            <a:satOff val="-6531"/>
            <a:lumOff val="-831"/>
            <a:alphaOff val="0"/>
          </a:srgbClr>
        </a:solidFill>
        <a:ln w="12700" cap="flat" cmpd="sng" algn="ctr">
          <a:solidFill>
            <a:srgbClr val="36AFCE">
              <a:tint val="40000"/>
              <a:alpha val="90000"/>
              <a:hueOff val="357318"/>
              <a:satOff val="-6531"/>
              <a:lumOff val="-831"/>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ERA payments, including utilities or energy expenses are not considered income</a:t>
          </a:r>
          <a:endParaRPr lang="en-US" dirty="0">
            <a:solidFill>
              <a:sysClr val="windowText" lastClr="000000">
                <a:hueOff val="0"/>
                <a:satOff val="0"/>
                <a:lumOff val="0"/>
                <a:alphaOff val="0"/>
              </a:sysClr>
            </a:solidFill>
            <a:latin typeface="Calibri" panose="020F0502020204030204"/>
            <a:ea typeface="+mn-ea"/>
            <a:cs typeface="+mn-cs"/>
          </a:endParaRPr>
        </a:p>
      </dgm:t>
    </dgm:pt>
    <dgm:pt modelId="{1A326AA5-FA7E-4E52-81F6-077A873D49C7}" type="parTrans" cxnId="{C80614E4-D2E3-4EF6-B450-325004EA5303}">
      <dgm:prSet/>
      <dgm:spPr/>
      <dgm:t>
        <a:bodyPr/>
        <a:lstStyle/>
        <a:p>
          <a:endParaRPr lang="en-US"/>
        </a:p>
      </dgm:t>
    </dgm:pt>
    <dgm:pt modelId="{29944593-08B6-4D36-824E-2AAEEF8D7187}" type="sibTrans" cxnId="{C80614E4-D2E3-4EF6-B450-325004EA5303}">
      <dgm:prSet/>
      <dgm:spPr/>
      <dgm:t>
        <a:bodyPr/>
        <a:lstStyle/>
        <a:p>
          <a:endParaRPr lang="en-US"/>
        </a:p>
      </dgm:t>
    </dgm:pt>
    <dgm:pt modelId="{AD784324-789C-424D-8D8A-9C00D0976895}">
      <dgm:prSet phldrT="[Text]"/>
      <dgm:spPr>
        <a:xfrm>
          <a:off x="2714082" y="574047"/>
          <a:ext cx="2377306" cy="2038162"/>
        </a:xfrm>
        <a:solidFill>
          <a:srgbClr val="36AFCE">
            <a:tint val="40000"/>
            <a:alpha val="90000"/>
            <a:hueOff val="357318"/>
            <a:satOff val="-6531"/>
            <a:lumOff val="-831"/>
            <a:alphaOff val="0"/>
          </a:srgbClr>
        </a:solidFill>
        <a:ln w="12700" cap="flat" cmpd="sng" algn="ctr">
          <a:solidFill>
            <a:srgbClr val="36AFCE">
              <a:tint val="40000"/>
              <a:alpha val="90000"/>
              <a:hueOff val="357318"/>
              <a:satOff val="-6531"/>
              <a:lumOff val="-831"/>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Payments to landlords IS taxable</a:t>
          </a:r>
          <a:endParaRPr lang="en-US" dirty="0">
            <a:solidFill>
              <a:sysClr val="windowText" lastClr="000000">
                <a:hueOff val="0"/>
                <a:satOff val="0"/>
                <a:lumOff val="0"/>
                <a:alphaOff val="0"/>
              </a:sysClr>
            </a:solidFill>
            <a:latin typeface="Calibri" panose="020F0502020204030204"/>
            <a:ea typeface="+mn-ea"/>
            <a:cs typeface="+mn-cs"/>
          </a:endParaRPr>
        </a:p>
      </dgm:t>
    </dgm:pt>
    <dgm:pt modelId="{82687126-1724-41C1-9B6E-EBF2AD0F4C00}" type="parTrans" cxnId="{30D00F7D-E20C-4CE4-B81A-766CD4C38096}">
      <dgm:prSet/>
      <dgm:spPr/>
      <dgm:t>
        <a:bodyPr/>
        <a:lstStyle/>
        <a:p>
          <a:endParaRPr lang="en-US"/>
        </a:p>
      </dgm:t>
    </dgm:pt>
    <dgm:pt modelId="{0054A228-FB6A-4CC2-874D-CCF995F4BB8E}" type="sibTrans" cxnId="{30D00F7D-E20C-4CE4-B81A-766CD4C38096}">
      <dgm:prSet/>
      <dgm:spPr/>
      <dgm:t>
        <a:bodyPr/>
        <a:lstStyle/>
        <a:p>
          <a:endParaRPr lang="en-US"/>
        </a:p>
      </dgm:t>
    </dgm:pt>
    <dgm:pt modelId="{E649BD26-A6B1-41C4-92E9-B103DC44173B}">
      <dgm:prSet phldrT="[Text]"/>
      <dgm:spPr>
        <a:xfrm>
          <a:off x="2714082" y="574047"/>
          <a:ext cx="2377306" cy="2038162"/>
        </a:xfrm>
        <a:solidFill>
          <a:srgbClr val="36AFCE">
            <a:tint val="40000"/>
            <a:alpha val="90000"/>
            <a:hueOff val="357318"/>
            <a:satOff val="-6531"/>
            <a:lumOff val="-831"/>
            <a:alphaOff val="0"/>
          </a:srgbClr>
        </a:solidFill>
        <a:ln w="12700" cap="flat" cmpd="sng" algn="ctr">
          <a:solidFill>
            <a:srgbClr val="36AFCE">
              <a:tint val="40000"/>
              <a:alpha val="90000"/>
              <a:hueOff val="357318"/>
              <a:satOff val="-6531"/>
              <a:lumOff val="-831"/>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Payments directly to a distributing entity is taxable</a:t>
          </a:r>
          <a:endParaRPr lang="en-US" dirty="0">
            <a:solidFill>
              <a:sysClr val="windowText" lastClr="000000">
                <a:hueOff val="0"/>
                <a:satOff val="0"/>
                <a:lumOff val="0"/>
                <a:alphaOff val="0"/>
              </a:sysClr>
            </a:solidFill>
            <a:latin typeface="Calibri" panose="020F0502020204030204"/>
            <a:ea typeface="+mn-ea"/>
            <a:cs typeface="+mn-cs"/>
          </a:endParaRPr>
        </a:p>
      </dgm:t>
    </dgm:pt>
    <dgm:pt modelId="{C3F81857-8590-4121-ACB3-311E5B7F3071}" type="parTrans" cxnId="{3D0F0932-23ED-4157-942A-4D6D536B2F05}">
      <dgm:prSet/>
      <dgm:spPr/>
      <dgm:t>
        <a:bodyPr/>
        <a:lstStyle/>
        <a:p>
          <a:endParaRPr lang="en-US"/>
        </a:p>
      </dgm:t>
    </dgm:pt>
    <dgm:pt modelId="{DAD14489-6777-4E09-BC44-3B43F270EB38}" type="sibTrans" cxnId="{3D0F0932-23ED-4157-942A-4D6D536B2F05}">
      <dgm:prSet/>
      <dgm:spPr/>
      <dgm:t>
        <a:bodyPr/>
        <a:lstStyle/>
        <a:p>
          <a:endParaRPr lang="en-US"/>
        </a:p>
      </dgm:t>
    </dgm:pt>
    <dgm:pt modelId="{5C2D1B37-2F4B-4FFE-834D-7ED7E203C62B}">
      <dgm:prSet phldrT="[Text]"/>
      <dgm:spPr>
        <a:xfrm>
          <a:off x="5424211" y="574047"/>
          <a:ext cx="2377306" cy="2038162"/>
        </a:xfrm>
        <a:solidFill>
          <a:srgbClr val="36AFCE">
            <a:tint val="40000"/>
            <a:alpha val="90000"/>
            <a:hueOff val="714635"/>
            <a:satOff val="-13061"/>
            <a:lumOff val="-1662"/>
            <a:alphaOff val="0"/>
          </a:srgbClr>
        </a:solidFill>
        <a:ln w="12700" cap="flat" cmpd="sng" algn="ctr">
          <a:solidFill>
            <a:srgbClr val="36AFCE">
              <a:tint val="40000"/>
              <a:alpha val="90000"/>
              <a:hueOff val="714635"/>
              <a:satOff val="-13061"/>
              <a:lumOff val="-1662"/>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To businesses?</a:t>
          </a:r>
          <a:endParaRPr lang="en-US" dirty="0">
            <a:solidFill>
              <a:sysClr val="windowText" lastClr="000000">
                <a:hueOff val="0"/>
                <a:satOff val="0"/>
                <a:lumOff val="0"/>
                <a:alphaOff val="0"/>
              </a:sysClr>
            </a:solidFill>
            <a:latin typeface="Calibri" panose="020F0502020204030204"/>
            <a:ea typeface="+mn-ea"/>
            <a:cs typeface="+mn-cs"/>
          </a:endParaRPr>
        </a:p>
      </dgm:t>
    </dgm:pt>
    <dgm:pt modelId="{EF9D1854-C65F-4A1D-A17A-7DCE358454A7}" type="parTrans" cxnId="{ED24FC44-B9D6-4349-A92B-6E6F0E2B1F5A}">
      <dgm:prSet/>
      <dgm:spPr/>
      <dgm:t>
        <a:bodyPr/>
        <a:lstStyle/>
        <a:p>
          <a:endParaRPr lang="en-US"/>
        </a:p>
      </dgm:t>
    </dgm:pt>
    <dgm:pt modelId="{25AD5969-2DD2-421A-ABB0-F3D0A5515AA7}" type="sibTrans" cxnId="{ED24FC44-B9D6-4349-A92B-6E6F0E2B1F5A}">
      <dgm:prSet/>
      <dgm:spPr/>
      <dgm:t>
        <a:bodyPr/>
        <a:lstStyle/>
        <a:p>
          <a:endParaRPr lang="en-US"/>
        </a:p>
      </dgm:t>
    </dgm:pt>
    <dgm:pt modelId="{4F2B7549-7693-481A-A9F6-BDEB52111D57}">
      <dgm:prSet phldrT="[Text]"/>
      <dgm:spPr>
        <a:xfrm>
          <a:off x="5424211" y="574047"/>
          <a:ext cx="2377306" cy="2038162"/>
        </a:xfrm>
        <a:solidFill>
          <a:srgbClr val="36AFCE">
            <a:tint val="40000"/>
            <a:alpha val="90000"/>
            <a:hueOff val="714635"/>
            <a:satOff val="-13061"/>
            <a:lumOff val="-1662"/>
            <a:alphaOff val="0"/>
          </a:srgbClr>
        </a:solidFill>
        <a:ln w="12700" cap="flat" cmpd="sng" algn="ctr">
          <a:solidFill>
            <a:srgbClr val="36AFCE">
              <a:tint val="40000"/>
              <a:alpha val="90000"/>
              <a:hueOff val="714635"/>
              <a:satOff val="-13061"/>
              <a:lumOff val="-1662"/>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To distributing entitles?</a:t>
          </a:r>
          <a:endParaRPr lang="en-US" dirty="0">
            <a:solidFill>
              <a:sysClr val="windowText" lastClr="000000">
                <a:hueOff val="0"/>
                <a:satOff val="0"/>
                <a:lumOff val="0"/>
                <a:alphaOff val="0"/>
              </a:sysClr>
            </a:solidFill>
            <a:latin typeface="Calibri" panose="020F0502020204030204"/>
            <a:ea typeface="+mn-ea"/>
            <a:cs typeface="+mn-cs"/>
          </a:endParaRPr>
        </a:p>
      </dgm:t>
    </dgm:pt>
    <dgm:pt modelId="{346B0D9B-B8C6-4FC0-B38E-091C708EEDFA}" type="parTrans" cxnId="{71BD9A74-4544-45A6-8496-732E51419F10}">
      <dgm:prSet/>
      <dgm:spPr/>
      <dgm:t>
        <a:bodyPr/>
        <a:lstStyle/>
        <a:p>
          <a:endParaRPr lang="en-US"/>
        </a:p>
      </dgm:t>
    </dgm:pt>
    <dgm:pt modelId="{5FA564D4-6238-42DF-9060-656338C61050}" type="sibTrans" cxnId="{71BD9A74-4544-45A6-8496-732E51419F10}">
      <dgm:prSet/>
      <dgm:spPr/>
      <dgm:t>
        <a:bodyPr/>
        <a:lstStyle/>
        <a:p>
          <a:endParaRPr lang="en-US"/>
        </a:p>
      </dgm:t>
    </dgm:pt>
    <dgm:pt modelId="{9E8AE074-E580-4738-93CA-6B592DE70BB8}" type="pres">
      <dgm:prSet presAssocID="{2A92FCCB-A754-446D-96A4-70E4B189A432}" presName="Name0" presStyleCnt="0">
        <dgm:presLayoutVars>
          <dgm:dir/>
          <dgm:animLvl val="lvl"/>
          <dgm:resizeHandles val="exact"/>
        </dgm:presLayoutVars>
      </dgm:prSet>
      <dgm:spPr/>
      <dgm:t>
        <a:bodyPr/>
        <a:lstStyle/>
        <a:p>
          <a:endParaRPr lang="en-US"/>
        </a:p>
      </dgm:t>
    </dgm:pt>
    <dgm:pt modelId="{60186908-CDFC-4426-BAF0-964F1CB30F6C}" type="pres">
      <dgm:prSet presAssocID="{4885D865-9C71-4D7D-8AFB-665BADCA24C1}" presName="composite" presStyleCnt="0"/>
      <dgm:spPr/>
    </dgm:pt>
    <dgm:pt modelId="{0D4A6887-14B8-47F9-81B2-9137526DAFCC}" type="pres">
      <dgm:prSet presAssocID="{4885D865-9C71-4D7D-8AFB-665BADCA24C1}" presName="parTx" presStyleLbl="alignNode1" presStyleIdx="0" presStyleCnt="3" custLinFactNeighborX="-103" custLinFactNeighborY="6201">
        <dgm:presLayoutVars>
          <dgm:chMax val="0"/>
          <dgm:chPref val="0"/>
          <dgm:bulletEnabled val="1"/>
        </dgm:presLayoutVars>
      </dgm:prSet>
      <dgm:spPr/>
      <dgm:t>
        <a:bodyPr/>
        <a:lstStyle/>
        <a:p>
          <a:endParaRPr lang="en-US"/>
        </a:p>
      </dgm:t>
    </dgm:pt>
    <dgm:pt modelId="{56E67C6D-84AA-4D1C-A58F-C7F891D86851}" type="pres">
      <dgm:prSet presAssocID="{4885D865-9C71-4D7D-8AFB-665BADCA24C1}" presName="desTx" presStyleLbl="alignAccFollowNode1" presStyleIdx="0" presStyleCnt="3">
        <dgm:presLayoutVars>
          <dgm:bulletEnabled val="1"/>
        </dgm:presLayoutVars>
      </dgm:prSet>
      <dgm:spPr/>
      <dgm:t>
        <a:bodyPr/>
        <a:lstStyle/>
        <a:p>
          <a:endParaRPr lang="en-US"/>
        </a:p>
      </dgm:t>
    </dgm:pt>
    <dgm:pt modelId="{022F73AC-A51B-488C-B739-C9CBA096C9EC}" type="pres">
      <dgm:prSet presAssocID="{E6EDAE90-9E69-4A0D-B7F7-25799F2116A9}" presName="space" presStyleCnt="0"/>
      <dgm:spPr/>
    </dgm:pt>
    <dgm:pt modelId="{C390CC8A-DB38-41F1-8A6D-B0C94BBAE9CE}" type="pres">
      <dgm:prSet presAssocID="{DA2D1A48-484D-481F-88F4-E7C5D9061088}" presName="composite" presStyleCnt="0"/>
      <dgm:spPr/>
    </dgm:pt>
    <dgm:pt modelId="{1F1BD62F-3D3A-4E12-BE3D-7E273A241E43}" type="pres">
      <dgm:prSet presAssocID="{DA2D1A48-484D-481F-88F4-E7C5D9061088}" presName="parTx" presStyleLbl="alignNode1" presStyleIdx="1" presStyleCnt="3">
        <dgm:presLayoutVars>
          <dgm:chMax val="0"/>
          <dgm:chPref val="0"/>
          <dgm:bulletEnabled val="1"/>
        </dgm:presLayoutVars>
      </dgm:prSet>
      <dgm:spPr/>
      <dgm:t>
        <a:bodyPr/>
        <a:lstStyle/>
        <a:p>
          <a:endParaRPr lang="en-US"/>
        </a:p>
      </dgm:t>
    </dgm:pt>
    <dgm:pt modelId="{82F022B5-EB37-43E8-B91E-EA135A1C0B84}" type="pres">
      <dgm:prSet presAssocID="{DA2D1A48-484D-481F-88F4-E7C5D9061088}" presName="desTx" presStyleLbl="alignAccFollowNode1" presStyleIdx="1" presStyleCnt="3">
        <dgm:presLayoutVars>
          <dgm:bulletEnabled val="1"/>
        </dgm:presLayoutVars>
      </dgm:prSet>
      <dgm:spPr>
        <a:prstGeom prst="rect">
          <a:avLst/>
        </a:prstGeom>
      </dgm:spPr>
      <dgm:t>
        <a:bodyPr/>
        <a:lstStyle/>
        <a:p>
          <a:endParaRPr lang="en-US"/>
        </a:p>
      </dgm:t>
    </dgm:pt>
    <dgm:pt modelId="{F02D69AA-8DDF-4467-AB72-D34C36DF6306}" type="pres">
      <dgm:prSet presAssocID="{60BFBDB2-676C-4764-821C-F4214BFD0AF7}" presName="space" presStyleCnt="0"/>
      <dgm:spPr/>
    </dgm:pt>
    <dgm:pt modelId="{8500DDB5-C0C1-4E85-BE91-CB5DF218D80C}" type="pres">
      <dgm:prSet presAssocID="{85348C48-8770-42FB-9338-30378BBB7EC6}" presName="composite" presStyleCnt="0"/>
      <dgm:spPr/>
    </dgm:pt>
    <dgm:pt modelId="{9B47FC36-858A-458F-A0E4-F550921725FD}" type="pres">
      <dgm:prSet presAssocID="{85348C48-8770-42FB-9338-30378BBB7EC6}" presName="parTx" presStyleLbl="alignNode1" presStyleIdx="2" presStyleCnt="3">
        <dgm:presLayoutVars>
          <dgm:chMax val="0"/>
          <dgm:chPref val="0"/>
          <dgm:bulletEnabled val="1"/>
        </dgm:presLayoutVars>
      </dgm:prSet>
      <dgm:spPr/>
      <dgm:t>
        <a:bodyPr/>
        <a:lstStyle/>
        <a:p>
          <a:endParaRPr lang="en-US"/>
        </a:p>
      </dgm:t>
    </dgm:pt>
    <dgm:pt modelId="{307B136D-E40B-4160-B2FC-FB5BE39F11D2}" type="pres">
      <dgm:prSet presAssocID="{85348C48-8770-42FB-9338-30378BBB7EC6}" presName="desTx" presStyleLbl="alignAccFollowNode1" presStyleIdx="2" presStyleCnt="3">
        <dgm:presLayoutVars>
          <dgm:bulletEnabled val="1"/>
        </dgm:presLayoutVars>
      </dgm:prSet>
      <dgm:spPr>
        <a:prstGeom prst="rect">
          <a:avLst/>
        </a:prstGeom>
      </dgm:spPr>
      <dgm:t>
        <a:bodyPr/>
        <a:lstStyle/>
        <a:p>
          <a:endParaRPr lang="en-US"/>
        </a:p>
      </dgm:t>
    </dgm:pt>
  </dgm:ptLst>
  <dgm:cxnLst>
    <dgm:cxn modelId="{2FDC1BEF-1738-4F61-A45D-2926E6008D36}" type="presOf" srcId="{BFA2D7F8-EC7C-4387-814F-F5AD8C5554A4}" destId="{56E67C6D-84AA-4D1C-A58F-C7F891D86851}" srcOrd="0" destOrd="0" presId="urn:microsoft.com/office/officeart/2005/8/layout/hList1"/>
    <dgm:cxn modelId="{7C0CA59F-2B4B-43D9-8721-EC9FA111BEB1}" type="presOf" srcId="{2A92FCCB-A754-446D-96A4-70E4B189A432}" destId="{9E8AE074-E580-4738-93CA-6B592DE70BB8}" srcOrd="0" destOrd="0" presId="urn:microsoft.com/office/officeart/2005/8/layout/hList1"/>
    <dgm:cxn modelId="{71BD9A74-4544-45A6-8496-732E51419F10}" srcId="{85348C48-8770-42FB-9338-30378BBB7EC6}" destId="{4F2B7549-7693-481A-A9F6-BDEB52111D57}" srcOrd="2" destOrd="0" parTransId="{346B0D9B-B8C6-4FC0-B38E-091C708EEDFA}" sibTransId="{5FA564D4-6238-42DF-9060-656338C61050}"/>
    <dgm:cxn modelId="{ED24FC44-B9D6-4349-A92B-6E6F0E2B1F5A}" srcId="{85348C48-8770-42FB-9338-30378BBB7EC6}" destId="{5C2D1B37-2F4B-4FFE-834D-7ED7E203C62B}" srcOrd="1" destOrd="0" parTransId="{EF9D1854-C65F-4A1D-A17A-7DCE358454A7}" sibTransId="{25AD5969-2DD2-421A-ABB0-F3D0A5515AA7}"/>
    <dgm:cxn modelId="{3A69AC31-35BD-44D5-94D4-89F4C4DAA7B4}" type="presOf" srcId="{DA2D1A48-484D-481F-88F4-E7C5D9061088}" destId="{1F1BD62F-3D3A-4E12-BE3D-7E273A241E43}" srcOrd="0" destOrd="0" presId="urn:microsoft.com/office/officeart/2005/8/layout/hList1"/>
    <dgm:cxn modelId="{AE68B8BC-EC86-40F3-B4F8-5D450BF02D4D}" type="presOf" srcId="{945CECE5-1EFD-4BB6-96C3-486FF9EB44B6}" destId="{56E67C6D-84AA-4D1C-A58F-C7F891D86851}" srcOrd="0" destOrd="1" presId="urn:microsoft.com/office/officeart/2005/8/layout/hList1"/>
    <dgm:cxn modelId="{21CB41C0-1C02-44CC-AE45-2C7BA4A39D21}" type="presOf" srcId="{AD784324-789C-424D-8D8A-9C00D0976895}" destId="{82F022B5-EB37-43E8-B91E-EA135A1C0B84}" srcOrd="0" destOrd="2" presId="urn:microsoft.com/office/officeart/2005/8/layout/hList1"/>
    <dgm:cxn modelId="{EAD42724-EBBC-475C-8187-F75AA13BE341}" srcId="{85348C48-8770-42FB-9338-30378BBB7EC6}" destId="{E2C9F8D6-2CEF-4DDA-B6E2-1FAE3FEF269C}" srcOrd="3" destOrd="0" parTransId="{CE5F769A-5217-493D-B475-D6D146E96599}" sibTransId="{05C2360D-C3B1-44D3-A8D0-FD5409157DB2}"/>
    <dgm:cxn modelId="{A420F0FF-0580-4492-98C7-48CB8B4C327F}" srcId="{2A92FCCB-A754-446D-96A4-70E4B189A432}" destId="{85348C48-8770-42FB-9338-30378BBB7EC6}" srcOrd="2" destOrd="0" parTransId="{1F3AC3A5-02C2-4065-805E-EE9837926174}" sibTransId="{7327FD48-9855-4E5C-A031-94E0FDAB2583}"/>
    <dgm:cxn modelId="{CF4A4304-591D-4F8A-ABB7-FAA72F4A4FA2}" srcId="{DA2D1A48-484D-481F-88F4-E7C5D9061088}" destId="{CD871F4A-BAE8-4DC5-81A6-6ED71FED6640}" srcOrd="0" destOrd="0" parTransId="{3CDA309F-B46C-49C2-B0FB-80A67458ABFE}" sibTransId="{9BC55449-FD84-4C68-B908-46FC690C8F81}"/>
    <dgm:cxn modelId="{5474420B-D00F-4A81-8065-68A6DFB7714D}" type="presOf" srcId="{85348C48-8770-42FB-9338-30378BBB7EC6}" destId="{9B47FC36-858A-458F-A0E4-F550921725FD}" srcOrd="0" destOrd="0" presId="urn:microsoft.com/office/officeart/2005/8/layout/hList1"/>
    <dgm:cxn modelId="{E1A4D09D-8FD4-4537-B5E0-D992131DF367}" type="presOf" srcId="{958BD91F-9CC5-4DD7-B76A-B771347A3B77}" destId="{82F022B5-EB37-43E8-B91E-EA135A1C0B84}" srcOrd="0" destOrd="1" presId="urn:microsoft.com/office/officeart/2005/8/layout/hList1"/>
    <dgm:cxn modelId="{2BADC7C3-A489-48E3-8AAA-EB5239283556}" srcId="{2A92FCCB-A754-446D-96A4-70E4B189A432}" destId="{DA2D1A48-484D-481F-88F4-E7C5D9061088}" srcOrd="1" destOrd="0" parTransId="{6B348EA2-D549-4545-9E67-47026D7509F4}" sibTransId="{60BFBDB2-676C-4764-821C-F4214BFD0AF7}"/>
    <dgm:cxn modelId="{1428A22E-1CF4-4EF4-9AA8-FC12BD2A9EBB}" srcId="{4885D865-9C71-4D7D-8AFB-665BADCA24C1}" destId="{BFA2D7F8-EC7C-4387-814F-F5AD8C5554A4}" srcOrd="0" destOrd="0" parTransId="{755A736B-837A-43E2-A3A6-2CAAEEFE92C6}" sibTransId="{ABBE0208-CC8A-4784-A841-A56A8790525B}"/>
    <dgm:cxn modelId="{BD7B2250-4456-46B7-A617-9E620C2E371B}" srcId="{2A92FCCB-A754-446D-96A4-70E4B189A432}" destId="{4885D865-9C71-4D7D-8AFB-665BADCA24C1}" srcOrd="0" destOrd="0" parTransId="{12293AA1-E77A-490A-8A2E-C87B45B2295F}" sibTransId="{E6EDAE90-9E69-4A0D-B7F7-25799F2116A9}"/>
    <dgm:cxn modelId="{3461F091-8061-4D7C-866A-A39C5D2A6333}" type="presOf" srcId="{CD871F4A-BAE8-4DC5-81A6-6ED71FED6640}" destId="{82F022B5-EB37-43E8-B91E-EA135A1C0B84}" srcOrd="0" destOrd="0" presId="urn:microsoft.com/office/officeart/2005/8/layout/hList1"/>
    <dgm:cxn modelId="{F2B5197F-634E-4C88-8288-403E03FC6E10}" type="presOf" srcId="{4F2B7549-7693-481A-A9F6-BDEB52111D57}" destId="{307B136D-E40B-4160-B2FC-FB5BE39F11D2}" srcOrd="0" destOrd="2" presId="urn:microsoft.com/office/officeart/2005/8/layout/hList1"/>
    <dgm:cxn modelId="{493AA412-8B2E-4A57-9D7A-61884B4B08B8}" type="presOf" srcId="{CC899A96-EC30-4A60-B718-81C4E24AAF02}" destId="{307B136D-E40B-4160-B2FC-FB5BE39F11D2}" srcOrd="0" destOrd="0" presId="urn:microsoft.com/office/officeart/2005/8/layout/hList1"/>
    <dgm:cxn modelId="{5E96917D-4B15-40DE-99A2-F67916E08F9D}" type="presOf" srcId="{E2C9F8D6-2CEF-4DDA-B6E2-1FAE3FEF269C}" destId="{307B136D-E40B-4160-B2FC-FB5BE39F11D2}" srcOrd="0" destOrd="3" presId="urn:microsoft.com/office/officeart/2005/8/layout/hList1"/>
    <dgm:cxn modelId="{30D00F7D-E20C-4CE4-B81A-766CD4C38096}" srcId="{DA2D1A48-484D-481F-88F4-E7C5D9061088}" destId="{AD784324-789C-424D-8D8A-9C00D0976895}" srcOrd="2" destOrd="0" parTransId="{82687126-1724-41C1-9B6E-EBF2AD0F4C00}" sibTransId="{0054A228-FB6A-4CC2-874D-CCF995F4BB8E}"/>
    <dgm:cxn modelId="{02766348-5CD7-406C-811A-03DD67089331}" type="presOf" srcId="{E649BD26-A6B1-41C4-92E9-B103DC44173B}" destId="{82F022B5-EB37-43E8-B91E-EA135A1C0B84}" srcOrd="0" destOrd="3" presId="urn:microsoft.com/office/officeart/2005/8/layout/hList1"/>
    <dgm:cxn modelId="{C80614E4-D2E3-4EF6-B450-325004EA5303}" srcId="{DA2D1A48-484D-481F-88F4-E7C5D9061088}" destId="{958BD91F-9CC5-4DD7-B76A-B771347A3B77}" srcOrd="1" destOrd="0" parTransId="{1A326AA5-FA7E-4E52-81F6-077A873D49C7}" sibTransId="{29944593-08B6-4D36-824E-2AAEEF8D7187}"/>
    <dgm:cxn modelId="{3D0F0932-23ED-4157-942A-4D6D536B2F05}" srcId="{DA2D1A48-484D-481F-88F4-E7C5D9061088}" destId="{E649BD26-A6B1-41C4-92E9-B103DC44173B}" srcOrd="3" destOrd="0" parTransId="{C3F81857-8590-4121-ACB3-311E5B7F3071}" sibTransId="{DAD14489-6777-4E09-BC44-3B43F270EB38}"/>
    <dgm:cxn modelId="{9EA1C53B-40BC-44BB-B6EF-6AA9644AA6AD}" srcId="{85348C48-8770-42FB-9338-30378BBB7EC6}" destId="{CC899A96-EC30-4A60-B718-81C4E24AAF02}" srcOrd="0" destOrd="0" parTransId="{DEC08099-0BE0-4D8F-AAF9-4BFE25D3C900}" sibTransId="{3AA74D4B-6A6D-4E16-9869-8F3B0552D354}"/>
    <dgm:cxn modelId="{4597CBDA-0BD4-4C99-9163-CFD599867186}" type="presOf" srcId="{4885D865-9C71-4D7D-8AFB-665BADCA24C1}" destId="{0D4A6887-14B8-47F9-81B2-9137526DAFCC}" srcOrd="0" destOrd="0" presId="urn:microsoft.com/office/officeart/2005/8/layout/hList1"/>
    <dgm:cxn modelId="{A125D334-2DB6-4446-866E-F050F03D6A53}" type="presOf" srcId="{5C2D1B37-2F4B-4FFE-834D-7ED7E203C62B}" destId="{307B136D-E40B-4160-B2FC-FB5BE39F11D2}" srcOrd="0" destOrd="1" presId="urn:microsoft.com/office/officeart/2005/8/layout/hList1"/>
    <dgm:cxn modelId="{9D371B60-48E3-4D94-B186-D5B3F9005028}" srcId="{4885D865-9C71-4D7D-8AFB-665BADCA24C1}" destId="{945CECE5-1EFD-4BB6-96C3-486FF9EB44B6}" srcOrd="1" destOrd="0" parTransId="{9DCB0455-ECFB-44B1-8B5C-6CCD8E089C3F}" sibTransId="{20F86478-7C71-475E-9E8F-F848243C4AE2}"/>
    <dgm:cxn modelId="{7DF26A0B-6BC6-4E23-8B3F-F54430C79E97}" type="presParOf" srcId="{9E8AE074-E580-4738-93CA-6B592DE70BB8}" destId="{60186908-CDFC-4426-BAF0-964F1CB30F6C}" srcOrd="0" destOrd="0" presId="urn:microsoft.com/office/officeart/2005/8/layout/hList1"/>
    <dgm:cxn modelId="{FB6C3F61-0001-4A98-89AB-BDB58F54AEF0}" type="presParOf" srcId="{60186908-CDFC-4426-BAF0-964F1CB30F6C}" destId="{0D4A6887-14B8-47F9-81B2-9137526DAFCC}" srcOrd="0" destOrd="0" presId="urn:microsoft.com/office/officeart/2005/8/layout/hList1"/>
    <dgm:cxn modelId="{C205A09D-1294-4953-96E3-384D2136E355}" type="presParOf" srcId="{60186908-CDFC-4426-BAF0-964F1CB30F6C}" destId="{56E67C6D-84AA-4D1C-A58F-C7F891D86851}" srcOrd="1" destOrd="0" presId="urn:microsoft.com/office/officeart/2005/8/layout/hList1"/>
    <dgm:cxn modelId="{2F499C0C-52B6-4221-A1E2-3D8588FF5D48}" type="presParOf" srcId="{9E8AE074-E580-4738-93CA-6B592DE70BB8}" destId="{022F73AC-A51B-488C-B739-C9CBA096C9EC}" srcOrd="1" destOrd="0" presId="urn:microsoft.com/office/officeart/2005/8/layout/hList1"/>
    <dgm:cxn modelId="{D29EEFB2-56F8-433B-87B0-1BB5A0946168}" type="presParOf" srcId="{9E8AE074-E580-4738-93CA-6B592DE70BB8}" destId="{C390CC8A-DB38-41F1-8A6D-B0C94BBAE9CE}" srcOrd="2" destOrd="0" presId="urn:microsoft.com/office/officeart/2005/8/layout/hList1"/>
    <dgm:cxn modelId="{BDBF7985-62C4-4665-8FE0-088C84E248D5}" type="presParOf" srcId="{C390CC8A-DB38-41F1-8A6D-B0C94BBAE9CE}" destId="{1F1BD62F-3D3A-4E12-BE3D-7E273A241E43}" srcOrd="0" destOrd="0" presId="urn:microsoft.com/office/officeart/2005/8/layout/hList1"/>
    <dgm:cxn modelId="{EE342CCC-196D-49B2-9856-05514B61DEA2}" type="presParOf" srcId="{C390CC8A-DB38-41F1-8A6D-B0C94BBAE9CE}" destId="{82F022B5-EB37-43E8-B91E-EA135A1C0B84}" srcOrd="1" destOrd="0" presId="urn:microsoft.com/office/officeart/2005/8/layout/hList1"/>
    <dgm:cxn modelId="{DC513423-E494-4815-BE40-2C4BE81EE3A8}" type="presParOf" srcId="{9E8AE074-E580-4738-93CA-6B592DE70BB8}" destId="{F02D69AA-8DDF-4467-AB72-D34C36DF6306}" srcOrd="3" destOrd="0" presId="urn:microsoft.com/office/officeart/2005/8/layout/hList1"/>
    <dgm:cxn modelId="{4763A2C6-A44F-4B8F-9F14-EB9F0E549696}" type="presParOf" srcId="{9E8AE074-E580-4738-93CA-6B592DE70BB8}" destId="{8500DDB5-C0C1-4E85-BE91-CB5DF218D80C}" srcOrd="4" destOrd="0" presId="urn:microsoft.com/office/officeart/2005/8/layout/hList1"/>
    <dgm:cxn modelId="{8BD444F9-67B9-41F2-BFA5-D8654BEF1FC0}" type="presParOf" srcId="{8500DDB5-C0C1-4E85-BE91-CB5DF218D80C}" destId="{9B47FC36-858A-458F-A0E4-F550921725FD}" srcOrd="0" destOrd="0" presId="urn:microsoft.com/office/officeart/2005/8/layout/hList1"/>
    <dgm:cxn modelId="{F04199A9-D854-4002-BBF1-3234F11199CD}" type="presParOf" srcId="{8500DDB5-C0C1-4E85-BE91-CB5DF218D80C}" destId="{307B136D-E40B-4160-B2FC-FB5BE39F11D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A6887-14B8-47F9-81B2-9137526DAFCC}">
      <dsp:nvSpPr>
        <dsp:cNvPr id="0" name=""/>
        <dsp:cNvSpPr/>
      </dsp:nvSpPr>
      <dsp:spPr>
        <a:xfrm>
          <a:off x="0" y="40891"/>
          <a:ext cx="2117196" cy="651844"/>
        </a:xfrm>
        <a:prstGeom prst="rect">
          <a:avLst/>
        </a:prstGeom>
        <a:solidFill>
          <a:srgbClr val="36AFCE">
            <a:hueOff val="0"/>
            <a:satOff val="0"/>
            <a:lumOff val="0"/>
            <a:alphaOff val="0"/>
          </a:srgbClr>
        </a:solidFill>
        <a:ln w="12700" cap="flat" cmpd="sng" algn="ctr">
          <a:solidFill>
            <a:srgbClr val="36AFC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panose="020F0502020204030204"/>
              <a:ea typeface="+mn-ea"/>
              <a:cs typeface="+mn-cs"/>
            </a:rPr>
            <a:t>CRA Taxable Income</a:t>
          </a:r>
          <a:endParaRPr lang="en-US" sz="1800" kern="1200" dirty="0">
            <a:solidFill>
              <a:sysClr val="window" lastClr="FFFFFF"/>
            </a:solidFill>
            <a:latin typeface="Calibri" panose="020F0502020204030204"/>
            <a:ea typeface="+mn-ea"/>
            <a:cs typeface="+mn-cs"/>
          </a:endParaRPr>
        </a:p>
      </dsp:txBody>
      <dsp:txXfrm>
        <a:off x="0" y="40891"/>
        <a:ext cx="2117196" cy="651844"/>
      </dsp:txXfrm>
    </dsp:sp>
    <dsp:sp modelId="{56E67C6D-84AA-4D1C-A58F-C7F891D86851}">
      <dsp:nvSpPr>
        <dsp:cNvPr id="0" name=""/>
        <dsp:cNvSpPr/>
      </dsp:nvSpPr>
      <dsp:spPr>
        <a:xfrm>
          <a:off x="2171" y="652315"/>
          <a:ext cx="2117196" cy="4690861"/>
        </a:xfrm>
        <a:prstGeom prst="rect">
          <a:avLst/>
        </a:prstGeom>
        <a:solidFill>
          <a:srgbClr val="36AFCE">
            <a:tint val="40000"/>
            <a:alpha val="90000"/>
            <a:hueOff val="0"/>
            <a:satOff val="0"/>
            <a:lumOff val="0"/>
            <a:alphaOff val="0"/>
          </a:srgbClr>
        </a:solidFill>
        <a:ln w="12700" cap="flat" cmpd="sng" algn="ctr">
          <a:solidFill>
            <a:srgbClr val="36AFCE">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libri" panose="020F0502020204030204"/>
              <a:ea typeface="+mn-ea"/>
              <a:cs typeface="+mn-cs"/>
            </a:rPr>
            <a:t>Grants to businesses are considered gross taxable income</a:t>
          </a:r>
          <a:endParaRPr lang="en-US" sz="1800" kern="1200" dirty="0">
            <a:solidFill>
              <a:sysClr val="windowText" lastClr="000000">
                <a:hueOff val="0"/>
                <a:satOff val="0"/>
                <a:lumOff val="0"/>
                <a:alphaOff val="0"/>
              </a:sysClr>
            </a:solidFill>
            <a:latin typeface="Calibri" panose="020F0502020204030204"/>
            <a:ea typeface="+mn-ea"/>
            <a:cs typeface="+mn-cs"/>
          </a:endParaRPr>
        </a:p>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libri" panose="020F0502020204030204"/>
              <a:ea typeface="+mn-ea"/>
              <a:cs typeface="+mn-cs"/>
            </a:rPr>
            <a:t>Loan programs proceeds are generally not included in gross income unless the amount of that loan is forgiven</a:t>
          </a:r>
          <a:endParaRPr lang="en-US" sz="1800" kern="1200" dirty="0">
            <a:solidFill>
              <a:sysClr val="windowText" lastClr="000000">
                <a:hueOff val="0"/>
                <a:satOff val="0"/>
                <a:lumOff val="0"/>
                <a:alphaOff val="0"/>
              </a:sysClr>
            </a:solidFill>
            <a:latin typeface="Calibri" panose="020F0502020204030204"/>
            <a:ea typeface="+mn-ea"/>
            <a:cs typeface="+mn-cs"/>
          </a:endParaRPr>
        </a:p>
      </dsp:txBody>
      <dsp:txXfrm>
        <a:off x="2171" y="652315"/>
        <a:ext cx="2117196" cy="4690861"/>
      </dsp:txXfrm>
    </dsp:sp>
    <dsp:sp modelId="{1F1BD62F-3D3A-4E12-BE3D-7E273A241E43}">
      <dsp:nvSpPr>
        <dsp:cNvPr id="0" name=""/>
        <dsp:cNvSpPr/>
      </dsp:nvSpPr>
      <dsp:spPr>
        <a:xfrm>
          <a:off x="2415775" y="470"/>
          <a:ext cx="2117196" cy="651844"/>
        </a:xfrm>
        <a:prstGeom prst="rect">
          <a:avLst/>
        </a:prstGeom>
        <a:solidFill>
          <a:srgbClr val="36AFCE">
            <a:hueOff val="252426"/>
            <a:satOff val="3301"/>
            <a:lumOff val="-4052"/>
            <a:alphaOff val="0"/>
          </a:srgbClr>
        </a:solidFill>
        <a:ln w="12700" cap="flat" cmpd="sng" algn="ctr">
          <a:solidFill>
            <a:srgbClr val="36AFCE">
              <a:hueOff val="252426"/>
              <a:satOff val="3301"/>
              <a:lumOff val="-4052"/>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panose="020F0502020204030204"/>
              <a:ea typeface="+mn-ea"/>
              <a:cs typeface="+mn-cs"/>
            </a:rPr>
            <a:t>ERAP </a:t>
          </a:r>
          <a:endParaRPr lang="en-US" sz="1800" kern="1200" dirty="0">
            <a:solidFill>
              <a:sysClr val="window" lastClr="FFFFFF"/>
            </a:solidFill>
            <a:latin typeface="Calibri" panose="020F0502020204030204"/>
            <a:ea typeface="+mn-ea"/>
            <a:cs typeface="+mn-cs"/>
          </a:endParaRPr>
        </a:p>
      </dsp:txBody>
      <dsp:txXfrm>
        <a:off x="2415775" y="470"/>
        <a:ext cx="2117196" cy="651844"/>
      </dsp:txXfrm>
    </dsp:sp>
    <dsp:sp modelId="{82F022B5-EB37-43E8-B91E-EA135A1C0B84}">
      <dsp:nvSpPr>
        <dsp:cNvPr id="0" name=""/>
        <dsp:cNvSpPr/>
      </dsp:nvSpPr>
      <dsp:spPr>
        <a:xfrm>
          <a:off x="2415775" y="652315"/>
          <a:ext cx="2117196" cy="4690861"/>
        </a:xfrm>
        <a:prstGeom prst="rect">
          <a:avLst/>
        </a:prstGeom>
        <a:solidFill>
          <a:srgbClr val="36AFCE">
            <a:tint val="40000"/>
            <a:alpha val="90000"/>
            <a:hueOff val="357318"/>
            <a:satOff val="-6531"/>
            <a:lumOff val="-831"/>
            <a:alphaOff val="0"/>
          </a:srgbClr>
        </a:solidFill>
        <a:ln w="12700" cap="flat" cmpd="sng" algn="ctr">
          <a:solidFill>
            <a:srgbClr val="36AFCE">
              <a:tint val="40000"/>
              <a:alpha val="90000"/>
              <a:hueOff val="357318"/>
              <a:satOff val="-6531"/>
              <a:lumOff val="-83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libri" panose="020F0502020204030204"/>
              <a:ea typeface="+mn-ea"/>
              <a:cs typeface="+mn-cs"/>
            </a:rPr>
            <a:t>A renter receiving relief is not considered income to households</a:t>
          </a:r>
          <a:endParaRPr lang="en-US" sz="1800" kern="1200" dirty="0">
            <a:solidFill>
              <a:sysClr val="windowText" lastClr="000000">
                <a:hueOff val="0"/>
                <a:satOff val="0"/>
                <a:lumOff val="0"/>
                <a:alphaOff val="0"/>
              </a:sysClr>
            </a:solidFill>
            <a:latin typeface="Calibri" panose="020F0502020204030204"/>
            <a:ea typeface="+mn-ea"/>
            <a:cs typeface="+mn-cs"/>
          </a:endParaRPr>
        </a:p>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libri" panose="020F0502020204030204"/>
              <a:ea typeface="+mn-ea"/>
              <a:cs typeface="+mn-cs"/>
            </a:rPr>
            <a:t>ERA payments, including utilities or energy expenses are not considered income</a:t>
          </a:r>
          <a:endParaRPr lang="en-US" sz="1800" kern="1200" dirty="0">
            <a:solidFill>
              <a:sysClr val="windowText" lastClr="000000">
                <a:hueOff val="0"/>
                <a:satOff val="0"/>
                <a:lumOff val="0"/>
                <a:alphaOff val="0"/>
              </a:sysClr>
            </a:solidFill>
            <a:latin typeface="Calibri" panose="020F0502020204030204"/>
            <a:ea typeface="+mn-ea"/>
            <a:cs typeface="+mn-cs"/>
          </a:endParaRPr>
        </a:p>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libri" panose="020F0502020204030204"/>
              <a:ea typeface="+mn-ea"/>
              <a:cs typeface="+mn-cs"/>
            </a:rPr>
            <a:t>Payments to landlords IS taxable</a:t>
          </a:r>
          <a:endParaRPr lang="en-US" sz="1800" kern="1200" dirty="0">
            <a:solidFill>
              <a:sysClr val="windowText" lastClr="000000">
                <a:hueOff val="0"/>
                <a:satOff val="0"/>
                <a:lumOff val="0"/>
                <a:alphaOff val="0"/>
              </a:sysClr>
            </a:solidFill>
            <a:latin typeface="Calibri" panose="020F0502020204030204"/>
            <a:ea typeface="+mn-ea"/>
            <a:cs typeface="+mn-cs"/>
          </a:endParaRPr>
        </a:p>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libri" panose="020F0502020204030204"/>
              <a:ea typeface="+mn-ea"/>
              <a:cs typeface="+mn-cs"/>
            </a:rPr>
            <a:t>Payments directly to a distributing entity is taxable</a:t>
          </a:r>
          <a:endParaRPr lang="en-US" sz="1800" kern="1200" dirty="0">
            <a:solidFill>
              <a:sysClr val="windowText" lastClr="000000">
                <a:hueOff val="0"/>
                <a:satOff val="0"/>
                <a:lumOff val="0"/>
                <a:alphaOff val="0"/>
              </a:sysClr>
            </a:solidFill>
            <a:latin typeface="Calibri" panose="020F0502020204030204"/>
            <a:ea typeface="+mn-ea"/>
            <a:cs typeface="+mn-cs"/>
          </a:endParaRPr>
        </a:p>
      </dsp:txBody>
      <dsp:txXfrm>
        <a:off x="2415775" y="652315"/>
        <a:ext cx="2117196" cy="4690861"/>
      </dsp:txXfrm>
    </dsp:sp>
    <dsp:sp modelId="{9B47FC36-858A-458F-A0E4-F550921725FD}">
      <dsp:nvSpPr>
        <dsp:cNvPr id="0" name=""/>
        <dsp:cNvSpPr/>
      </dsp:nvSpPr>
      <dsp:spPr>
        <a:xfrm>
          <a:off x="4829379" y="470"/>
          <a:ext cx="2117196" cy="651844"/>
        </a:xfrm>
        <a:prstGeom prst="rect">
          <a:avLst/>
        </a:prstGeom>
        <a:solidFill>
          <a:srgbClr val="36AFCE">
            <a:hueOff val="504853"/>
            <a:satOff val="6602"/>
            <a:lumOff val="-8104"/>
            <a:alphaOff val="0"/>
          </a:srgbClr>
        </a:solidFill>
        <a:ln w="12700" cap="flat" cmpd="sng" algn="ctr">
          <a:solidFill>
            <a:srgbClr val="36AFCE">
              <a:hueOff val="504853"/>
              <a:satOff val="6602"/>
              <a:lumOff val="-8104"/>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panose="020F0502020204030204"/>
              <a:ea typeface="+mn-ea"/>
              <a:cs typeface="+mn-cs"/>
            </a:rPr>
            <a:t>ARPA</a:t>
          </a:r>
          <a:endParaRPr lang="en-US" sz="1800" kern="1200" dirty="0">
            <a:solidFill>
              <a:sysClr val="window" lastClr="FFFFFF"/>
            </a:solidFill>
            <a:latin typeface="Calibri" panose="020F0502020204030204"/>
            <a:ea typeface="+mn-ea"/>
            <a:cs typeface="+mn-cs"/>
          </a:endParaRPr>
        </a:p>
      </dsp:txBody>
      <dsp:txXfrm>
        <a:off x="4829379" y="470"/>
        <a:ext cx="2117196" cy="651844"/>
      </dsp:txXfrm>
    </dsp:sp>
    <dsp:sp modelId="{307B136D-E40B-4160-B2FC-FB5BE39F11D2}">
      <dsp:nvSpPr>
        <dsp:cNvPr id="0" name=""/>
        <dsp:cNvSpPr/>
      </dsp:nvSpPr>
      <dsp:spPr>
        <a:xfrm>
          <a:off x="4829379" y="652315"/>
          <a:ext cx="2117196" cy="4690861"/>
        </a:xfrm>
        <a:prstGeom prst="rect">
          <a:avLst/>
        </a:prstGeom>
        <a:solidFill>
          <a:srgbClr val="36AFCE">
            <a:tint val="40000"/>
            <a:alpha val="90000"/>
            <a:hueOff val="714635"/>
            <a:satOff val="-13061"/>
            <a:lumOff val="-1662"/>
            <a:alphaOff val="0"/>
          </a:srgbClr>
        </a:solidFill>
        <a:ln w="12700" cap="flat" cmpd="sng" algn="ctr">
          <a:solidFill>
            <a:srgbClr val="36AFCE">
              <a:tint val="40000"/>
              <a:alpha val="90000"/>
              <a:hueOff val="714635"/>
              <a:satOff val="-13061"/>
              <a:lumOff val="-1662"/>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libri" panose="020F0502020204030204"/>
              <a:ea typeface="+mn-ea"/>
              <a:cs typeface="+mn-cs"/>
            </a:rPr>
            <a:t>To individuals?</a:t>
          </a:r>
          <a:endParaRPr lang="en-US" sz="1800" kern="1200" dirty="0">
            <a:solidFill>
              <a:sysClr val="windowText" lastClr="000000">
                <a:hueOff val="0"/>
                <a:satOff val="0"/>
                <a:lumOff val="0"/>
                <a:alphaOff val="0"/>
              </a:sysClr>
            </a:solidFill>
            <a:latin typeface="Calibri" panose="020F0502020204030204"/>
            <a:ea typeface="+mn-ea"/>
            <a:cs typeface="+mn-cs"/>
          </a:endParaRPr>
        </a:p>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libri" panose="020F0502020204030204"/>
              <a:ea typeface="+mn-ea"/>
              <a:cs typeface="+mn-cs"/>
            </a:rPr>
            <a:t>To businesses?</a:t>
          </a:r>
          <a:endParaRPr lang="en-US" sz="1800" kern="1200" dirty="0">
            <a:solidFill>
              <a:sysClr val="windowText" lastClr="000000">
                <a:hueOff val="0"/>
                <a:satOff val="0"/>
                <a:lumOff val="0"/>
                <a:alphaOff val="0"/>
              </a:sysClr>
            </a:solidFill>
            <a:latin typeface="Calibri" panose="020F0502020204030204"/>
            <a:ea typeface="+mn-ea"/>
            <a:cs typeface="+mn-cs"/>
          </a:endParaRPr>
        </a:p>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libri" panose="020F0502020204030204"/>
              <a:ea typeface="+mn-ea"/>
              <a:cs typeface="+mn-cs"/>
            </a:rPr>
            <a:t>To distributing entitles?</a:t>
          </a:r>
          <a:endParaRPr lang="en-US" sz="1800" kern="1200" dirty="0">
            <a:solidFill>
              <a:sysClr val="windowText" lastClr="000000">
                <a:hueOff val="0"/>
                <a:satOff val="0"/>
                <a:lumOff val="0"/>
                <a:alphaOff val="0"/>
              </a:sysClr>
            </a:solidFill>
            <a:latin typeface="Calibri" panose="020F0502020204030204"/>
            <a:ea typeface="+mn-ea"/>
            <a:cs typeface="+mn-cs"/>
          </a:endParaRPr>
        </a:p>
        <a:p>
          <a:pPr marL="171450" lvl="1" indent="-171450" algn="l" defTabSz="800100">
            <a:lnSpc>
              <a:spcPct val="90000"/>
            </a:lnSpc>
            <a:spcBef>
              <a:spcPct val="0"/>
            </a:spcBef>
            <a:spcAft>
              <a:spcPct val="15000"/>
            </a:spcAft>
            <a:buChar char="••"/>
          </a:pPr>
          <a:endParaRPr lang="en-US" sz="1800" kern="1200" dirty="0">
            <a:solidFill>
              <a:sysClr val="windowText" lastClr="000000">
                <a:hueOff val="0"/>
                <a:satOff val="0"/>
                <a:lumOff val="0"/>
                <a:alphaOff val="0"/>
              </a:sysClr>
            </a:solidFill>
            <a:latin typeface="Calibri" panose="020F0502020204030204"/>
            <a:ea typeface="+mn-ea"/>
            <a:cs typeface="+mn-cs"/>
          </a:endParaRPr>
        </a:p>
      </dsp:txBody>
      <dsp:txXfrm>
        <a:off x="4829379" y="652315"/>
        <a:ext cx="2117196" cy="469086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15265-DDA5-410A-A0C8-5C8C4720F8D0}" type="datetimeFigureOut">
              <a:rPr lang="en-US" smtClean="0"/>
              <a:t>10/31/2021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683D5-3AF9-4E9C-9808-61FD07405A08}" type="slidenum">
              <a:rPr lang="en-US" smtClean="0"/>
              <a:t>‹#›</a:t>
            </a:fld>
            <a:endParaRPr lang="en-US"/>
          </a:p>
        </p:txBody>
      </p:sp>
    </p:spTree>
    <p:extLst>
      <p:ext uri="{BB962C8B-B14F-4D97-AF65-F5344CB8AC3E}">
        <p14:creationId xmlns:p14="http://schemas.microsoft.com/office/powerpoint/2010/main" val="2053812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683D5-3AF9-4E9C-9808-61FD07405A08}" type="slidenum">
              <a:rPr lang="en-US" smtClean="0"/>
              <a:t>1</a:t>
            </a:fld>
            <a:endParaRPr lang="en-US"/>
          </a:p>
        </p:txBody>
      </p:sp>
    </p:spTree>
    <p:extLst>
      <p:ext uri="{BB962C8B-B14F-4D97-AF65-F5344CB8AC3E}">
        <p14:creationId xmlns:p14="http://schemas.microsoft.com/office/powerpoint/2010/main" val="1411437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683D5-3AF9-4E9C-9808-61FD07405A08}" type="slidenum">
              <a:rPr lang="en-US" smtClean="0"/>
              <a:t>4</a:t>
            </a:fld>
            <a:endParaRPr lang="en-US"/>
          </a:p>
        </p:txBody>
      </p:sp>
    </p:spTree>
    <p:extLst>
      <p:ext uri="{BB962C8B-B14F-4D97-AF65-F5344CB8AC3E}">
        <p14:creationId xmlns:p14="http://schemas.microsoft.com/office/powerpoint/2010/main" val="1819970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Allowable activities need</a:t>
            </a:r>
            <a:r>
              <a:rPr lang="en-US" baseline="0" dirty="0" smtClean="0"/>
              <a:t> to be based on Treasury’s rules (currently, interim final, ultimately a final will be issued) document which specific provisions were relied on based on available guidance in IFR and FAQs.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4F0B-68B3-4E50-92FC-875267FEC1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500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don’t have to satisfy</a:t>
            </a:r>
            <a:r>
              <a:rPr lang="en-US" baseline="0" dirty="0" smtClean="0"/>
              <a:t> all four. All are mutually exclusive.</a:t>
            </a:r>
            <a:endParaRPr lang="en-US" dirty="0"/>
          </a:p>
        </p:txBody>
      </p:sp>
      <p:sp>
        <p:nvSpPr>
          <p:cNvPr id="4" name="Slide Number Placeholder 3"/>
          <p:cNvSpPr>
            <a:spLocks noGrp="1"/>
          </p:cNvSpPr>
          <p:nvPr>
            <p:ph type="sldNum" sz="quarter" idx="10"/>
          </p:nvPr>
        </p:nvSpPr>
        <p:spPr/>
        <p:txBody>
          <a:bodyPr/>
          <a:lstStyle/>
          <a:p>
            <a:fld id="{FF8683D5-3AF9-4E9C-9808-61FD07405A08}" type="slidenum">
              <a:rPr lang="en-US" smtClean="0"/>
              <a:t>19</a:t>
            </a:fld>
            <a:endParaRPr lang="en-US"/>
          </a:p>
        </p:txBody>
      </p:sp>
    </p:spTree>
    <p:extLst>
      <p:ext uri="{BB962C8B-B14F-4D97-AF65-F5344CB8AC3E}">
        <p14:creationId xmlns:p14="http://schemas.microsoft.com/office/powerpoint/2010/main" val="197253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683D5-3AF9-4E9C-9808-61FD07405A08}" type="slidenum">
              <a:rPr lang="en-US" smtClean="0"/>
              <a:t>26</a:t>
            </a:fld>
            <a:endParaRPr lang="en-US"/>
          </a:p>
        </p:txBody>
      </p:sp>
    </p:spTree>
    <p:extLst>
      <p:ext uri="{BB962C8B-B14F-4D97-AF65-F5344CB8AC3E}">
        <p14:creationId xmlns:p14="http://schemas.microsoft.com/office/powerpoint/2010/main" val="3830269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F14C23-2443-4DC2-B1A1-5EBB1A4D2229}" type="slidenum">
              <a:rPr lang="en-US" smtClean="0"/>
              <a:pPr/>
              <a:t>32</a:t>
            </a:fld>
            <a:endParaRPr lang="en-US" dirty="0"/>
          </a:p>
        </p:txBody>
      </p:sp>
    </p:spTree>
    <p:extLst>
      <p:ext uri="{BB962C8B-B14F-4D97-AF65-F5344CB8AC3E}">
        <p14:creationId xmlns:p14="http://schemas.microsoft.com/office/powerpoint/2010/main" val="3027705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 fiscal year is Oct. 1 – Sept. 30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4F0B-68B3-4E50-92FC-875267FEC1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2978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Projects should be defined to include only closely related activities directed toward a common purpose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Project descriptions must describe the project in sufficient detail to provide understanding of the major activities that will occur, and will be required to be between 50 and 250 words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4F0B-68B3-4E50-92FC-875267FEC1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1835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Project labor agreement a pre-hire collective bargaining agreement consistent with section 8(f) of the National Labor Relations Act (29 U.S.C. 158(f)).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Workforce continuity plan – ensure ready access to sufficient number of skilled and unskilled labor for high-quality construction, minimize risk of labor disputes and disruptions, provide safe and healthy workplace, prevailing wages and benefit for the area, whether there is a project labor agreement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4F0B-68B3-4E50-92FC-875267FEC1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79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4E9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68376"/>
            <a:ext cx="10363200" cy="1470025"/>
          </a:xfrm>
        </p:spPr>
        <p:txBody>
          <a:bodyPr/>
          <a:lstStyle>
            <a:lvl1pPr>
              <a:defRPr>
                <a:solidFill>
                  <a:schemeClr val="bg1"/>
                </a:solidFill>
                <a:latin typeface="Helvetica" pitchFamily="34" charset="0"/>
              </a:defRPr>
            </a:lvl1pPr>
          </a:lstStyle>
          <a:p>
            <a:r>
              <a:rPr lang="en-US" dirty="0"/>
              <a:t>Course Title</a:t>
            </a:r>
          </a:p>
        </p:txBody>
      </p:sp>
      <p:sp>
        <p:nvSpPr>
          <p:cNvPr id="8" name="Rectangle 7"/>
          <p:cNvSpPr/>
          <p:nvPr userDrawn="1"/>
        </p:nvSpPr>
        <p:spPr>
          <a:xfrm>
            <a:off x="0" y="3962400"/>
            <a:ext cx="12137203"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 Placeholder 9"/>
          <p:cNvSpPr>
            <a:spLocks noGrp="1"/>
          </p:cNvSpPr>
          <p:nvPr>
            <p:ph type="body" sz="quarter" idx="10" hasCustomPrompt="1"/>
          </p:nvPr>
        </p:nvSpPr>
        <p:spPr>
          <a:xfrm>
            <a:off x="1999702" y="5943600"/>
            <a:ext cx="8192596" cy="533400"/>
          </a:xfrm>
        </p:spPr>
        <p:txBody>
          <a:bodyPr>
            <a:normAutofit/>
          </a:bodyPr>
          <a:lstStyle>
            <a:lvl1pPr marL="0" indent="0" algn="ctr">
              <a:buNone/>
              <a:defRPr sz="2000">
                <a:solidFill>
                  <a:schemeClr val="bg1"/>
                </a:solidFill>
                <a:latin typeface="Helvetica" pitchFamily="34" charset="0"/>
              </a:defRPr>
            </a:lvl1pPr>
          </a:lstStyle>
          <a:p>
            <a:pPr lvl="0"/>
            <a:r>
              <a:rPr lang="en-US" dirty="0"/>
              <a:t>Date</a:t>
            </a:r>
          </a:p>
        </p:txBody>
      </p:sp>
      <p:sp>
        <p:nvSpPr>
          <p:cNvPr id="5" name="TextBox 4"/>
          <p:cNvSpPr txBox="1"/>
          <p:nvPr userDrawn="1"/>
        </p:nvSpPr>
        <p:spPr>
          <a:xfrm>
            <a:off x="2235200" y="4343400"/>
            <a:ext cx="705994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4E95"/>
                </a:solidFill>
                <a:effectLst/>
                <a:uLnTx/>
                <a:uFillTx/>
                <a:latin typeface="Book Antiqua" panose="02040602050305030304" pitchFamily="18" charset="0"/>
                <a:ea typeface="+mn-ea"/>
                <a:cs typeface="+mn-cs"/>
              </a:rPr>
              <a:t>Government Finance Officers Association</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01" y="4038600"/>
            <a:ext cx="1567551" cy="1371600"/>
          </a:xfrm>
          <a:prstGeom prst="rect">
            <a:avLst/>
          </a:prstGeom>
        </p:spPr>
      </p:pic>
    </p:spTree>
    <p:extLst>
      <p:ext uri="{BB962C8B-B14F-4D97-AF65-F5344CB8AC3E}">
        <p14:creationId xmlns:p14="http://schemas.microsoft.com/office/powerpoint/2010/main" val="390407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517525" indent="-517525">
              <a:buClr>
                <a:srgbClr val="1C529B"/>
              </a:buClr>
              <a:buSzPct val="120000"/>
              <a:buFont typeface="Wingdings" panose="05000000000000000000" pitchFamily="2" charset="2"/>
              <a:buChar char="q"/>
              <a:defRPr sz="3000">
                <a:latin typeface="Calibri" panose="020F0502020204030204" pitchFamily="34" charset="0"/>
                <a:cs typeface="Calibri" panose="020F0502020204030204" pitchFamily="34" charset="0"/>
              </a:defRPr>
            </a:lvl1pPr>
            <a:lvl2pPr marL="1082675" indent="-450850">
              <a:buClr>
                <a:srgbClr val="1C529B"/>
              </a:buClr>
              <a:buSzPct val="80000"/>
              <a:buFont typeface="Courier New" panose="02070309020205020404" pitchFamily="49" charset="0"/>
              <a:buChar char="o"/>
              <a:defRPr sz="2800">
                <a:latin typeface="Calibri" panose="020F0502020204030204" pitchFamily="34" charset="0"/>
                <a:cs typeface="Calibri" panose="020F0502020204030204" pitchFamily="34" charset="0"/>
              </a:defRPr>
            </a:lvl2pPr>
            <a:lvl3pPr marL="1425575" indent="-228600">
              <a:buClr>
                <a:srgbClr val="1C529B"/>
              </a:buClr>
              <a:buFont typeface="Wingdings" panose="05000000000000000000" pitchFamily="2" charset="2"/>
              <a:buChar char="§"/>
              <a:defRPr sz="2400">
                <a:latin typeface="Calibri" panose="020F0502020204030204" pitchFamily="34" charset="0"/>
                <a:cs typeface="Calibri" panose="020F0502020204030204" pitchFamily="34" charset="0"/>
              </a:defRPr>
            </a:lvl3pPr>
            <a:lvl4pPr marL="1768475" indent="-228600">
              <a:buClr>
                <a:srgbClr val="1C529B"/>
              </a:buClr>
              <a:buFont typeface="Arial" panose="020B0604020202020204" pitchFamily="34" charset="0"/>
              <a:buChar char="•"/>
              <a:defRPr>
                <a:latin typeface="Calibri" panose="020F0502020204030204" pitchFamily="34" charset="0"/>
                <a:cs typeface="Calibri" panose="020F0502020204030204" pitchFamily="34" charset="0"/>
              </a:defRPr>
            </a:lvl4pPr>
            <a:lvl5pPr>
              <a:buClr>
                <a:srgbClr val="1C529B"/>
              </a:buClr>
              <a:defRPr sz="1800">
                <a:latin typeface="Calibri" panose="020F0502020204030204" pitchFamily="34" charset="0"/>
                <a:cs typeface="Calibri" panose="020F050202020403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sz="1400"/>
            </a:lvl1pPr>
          </a:lstStyle>
          <a:p>
            <a:pPr>
              <a:defRPr/>
            </a:pPr>
            <a:fld id="{5F96765D-3AF7-47E6-81D6-30DD163BD59F}" type="slidenum">
              <a:rPr lang="en-US" smtClean="0"/>
              <a:pPr>
                <a:defRPr/>
              </a:pPr>
              <a:t>‹#›</a:t>
            </a:fld>
            <a:endParaRPr lang="en-US" dirty="0"/>
          </a:p>
        </p:txBody>
      </p:sp>
    </p:spTree>
    <p:extLst>
      <p:ext uri="{BB962C8B-B14F-4D97-AF65-F5344CB8AC3E}">
        <p14:creationId xmlns:p14="http://schemas.microsoft.com/office/powerpoint/2010/main" val="31649189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684000" cy="990600"/>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dirty="0">
              <a:solidFill>
                <a:prstClr val="black"/>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solidFill>
                <a:prstClr val="black"/>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B4F750C2-B29C-4423-8962-B2DE612E97D6}" type="slidenum">
              <a:rPr lang="en-US" smtClean="0">
                <a:solidFill>
                  <a:prstClr val="black"/>
                </a:solidFill>
              </a:rPr>
              <a:pPr>
                <a:defRPr/>
              </a:pPr>
              <a:t>‹#›</a:t>
            </a:fld>
            <a:endParaRPr lang="en-US" dirty="0">
              <a:solidFill>
                <a:prstClr val="black"/>
              </a:solidFill>
            </a:endParaRPr>
          </a:p>
        </p:txBody>
      </p:sp>
      <p:sp>
        <p:nvSpPr>
          <p:cNvPr id="8" name="Text Placeholder 7"/>
          <p:cNvSpPr>
            <a:spLocks noGrp="1"/>
          </p:cNvSpPr>
          <p:nvPr>
            <p:ph type="body" sz="quarter" idx="13"/>
          </p:nvPr>
        </p:nvSpPr>
        <p:spPr>
          <a:xfrm>
            <a:off x="609600" y="1447800"/>
            <a:ext cx="11049000" cy="4495800"/>
          </a:xfrm>
        </p:spPr>
        <p:txBody>
          <a:bodyPr/>
          <a:lstStyle>
            <a:lvl2pPr marL="1082675" indent="-450850">
              <a:buFont typeface="Courier New" panose="02070309020205020404" pitchFamily="49" charset="0"/>
              <a:buChar char="o"/>
              <a:defRPr/>
            </a:lvl2pPr>
            <a:lvl3pPr marL="1425575" indent="-228600">
              <a:buFont typeface="Wingdings" panose="05000000000000000000" pitchFamily="2" charset="2"/>
              <a:buChar char="§"/>
              <a:defRPr/>
            </a:lvl3pPr>
            <a:lvl4pPr marL="1768475" indent="-228600">
              <a:buFont typeface="Arial" panose="020B0604020202020204" pitchFamily="34" charset="0"/>
              <a:buChar char="•"/>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94800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12192000" cy="3429000"/>
          </a:xfrm>
          <a:prstGeom prst="rect">
            <a:avLst/>
          </a:prstGeom>
          <a:solidFill>
            <a:srgbClr val="1C529B"/>
          </a:solidFill>
          <a:ln w="50800">
            <a:solidFill>
              <a:schemeClr val="bg1"/>
            </a:solidFill>
            <a:miter lim="800000"/>
            <a:headEnd/>
            <a:tailEnd/>
          </a:ln>
          <a:effectLst/>
        </p:spPr>
        <p:txBody>
          <a:bodyPr wrap="none" anchor="ctr"/>
          <a:lstStyle/>
          <a:p>
            <a:pPr eaLnBrk="0" hangingPunct="0">
              <a:defRPr/>
            </a:pPr>
            <a:endParaRPr lang="en-US" sz="1800" dirty="0">
              <a:solidFill>
                <a:srgbClr val="000000"/>
              </a:solidFill>
              <a:latin typeface="Arial" pitchFamily="34" charset="0"/>
            </a:endParaRPr>
          </a:p>
        </p:txBody>
      </p:sp>
      <p:pic>
        <p:nvPicPr>
          <p:cNvPr id="5" name="Picture 10" descr="GFOA logo - Blue"/>
          <p:cNvPicPr>
            <a:picLocks noChangeAspect="1" noChangeArrowheads="1"/>
          </p:cNvPicPr>
          <p:nvPr/>
        </p:nvPicPr>
        <p:blipFill>
          <a:blip r:embed="rId2" cstate="print"/>
          <a:srcRect/>
          <a:stretch>
            <a:fillRect/>
          </a:stretch>
        </p:blipFill>
        <p:spPr bwMode="auto">
          <a:xfrm>
            <a:off x="508001" y="3886200"/>
            <a:ext cx="2698751" cy="2362200"/>
          </a:xfrm>
          <a:prstGeom prst="rect">
            <a:avLst/>
          </a:prstGeom>
          <a:noFill/>
          <a:ln w="9525">
            <a:noFill/>
            <a:miter lim="800000"/>
            <a:headEnd/>
            <a:tailEnd/>
          </a:ln>
        </p:spPr>
      </p:pic>
      <p:sp>
        <p:nvSpPr>
          <p:cNvPr id="7170" name="Rectangle 2"/>
          <p:cNvSpPr>
            <a:spLocks noGrp="1" noChangeArrowheads="1"/>
          </p:cNvSpPr>
          <p:nvPr>
            <p:ph type="ctrTitle"/>
          </p:nvPr>
        </p:nvSpPr>
        <p:spPr>
          <a:xfrm>
            <a:off x="914400" y="1371601"/>
            <a:ext cx="10363200" cy="1470025"/>
          </a:xfrm>
        </p:spPr>
        <p:txBody>
          <a:bodyPr/>
          <a:lstStyle>
            <a:lvl1pPr>
              <a:defRPr/>
            </a:lvl1pPr>
          </a:lstStyle>
          <a:p>
            <a:r>
              <a:rPr lang="en-US" smtClean="0"/>
              <a:t>Click to edit Master title style</a:t>
            </a:r>
            <a:endParaRPr lang="en-US"/>
          </a:p>
        </p:txBody>
      </p:sp>
      <p:sp>
        <p:nvSpPr>
          <p:cNvPr id="7171" name="Rectangle 3"/>
          <p:cNvSpPr>
            <a:spLocks noGrp="1" noChangeArrowheads="1"/>
          </p:cNvSpPr>
          <p:nvPr>
            <p:ph type="subTitle" idx="1"/>
          </p:nvPr>
        </p:nvSpPr>
        <p:spPr>
          <a:xfrm>
            <a:off x="4064000" y="4038600"/>
            <a:ext cx="78232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a:defRPr b="0"/>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424537490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3200">
                <a:latin typeface="Calibri" panose="020F0502020204030204" pitchFamily="34" charset="0"/>
                <a:cs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dirty="0">
              <a:solidFill>
                <a:prstClr val="black"/>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solidFill>
                <a:prstClr val="black"/>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DF2691D1-CB65-4437-BF52-4D3FD55FC3BF}"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29053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5019"/>
            <a:ext cx="11684000" cy="9906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295401"/>
            <a:ext cx="5384800" cy="4830763"/>
          </a:xfrm>
        </p:spPr>
        <p:txBody>
          <a:bodyPr/>
          <a:lstStyle>
            <a:lvl1pPr marL="457200" indent="-457200">
              <a:buSzPct val="120000"/>
              <a:buFont typeface="Wingdings" panose="05000000000000000000" pitchFamily="2" charset="2"/>
              <a:buChar char="q"/>
              <a:defRPr sz="2800">
                <a:latin typeface="Calibri" panose="020F0502020204030204" pitchFamily="34" charset="0"/>
                <a:cs typeface="Calibri" panose="020F0502020204030204" pitchFamily="34" charset="0"/>
              </a:defRPr>
            </a:lvl1pPr>
            <a:lvl2pPr marL="974725" indent="-342900">
              <a:buClr>
                <a:srgbClr val="0070C0"/>
              </a:buClr>
              <a:buFont typeface="Courier New" panose="02070309020205020404" pitchFamily="49" charset="0"/>
              <a:buChar char="o"/>
              <a:defRPr sz="2400"/>
            </a:lvl2pPr>
            <a:lvl3pPr marL="1425575" indent="-228600">
              <a:buClr>
                <a:srgbClr val="0070C0"/>
              </a:buClr>
              <a:buFont typeface="Wingdings" panose="05000000000000000000" pitchFamily="2" charset="2"/>
              <a:buChar char="§"/>
              <a:defRPr sz="2200">
                <a:latin typeface="Calibri" panose="020F0502020204030204" pitchFamily="34" charset="0"/>
                <a:cs typeface="Calibri" panose="020F0502020204030204" pitchFamily="34" charset="0"/>
              </a:defRPr>
            </a:lvl3pPr>
            <a:lvl4pPr marL="1768475" indent="-228600">
              <a:buClr>
                <a:srgbClr val="0070C0"/>
              </a:buClr>
              <a:buFont typeface="Arial" panose="020B0604020202020204" pitchFamily="34" charset="0"/>
              <a:buChar char="•"/>
              <a:defRPr sz="2000">
                <a:latin typeface="Calibri" panose="020F0502020204030204" pitchFamily="34" charset="0"/>
                <a:cs typeface="Calibri" panose="020F0502020204030204" pitchFamily="34" charset="0"/>
              </a:defRPr>
            </a:lvl4pPr>
            <a:lvl5pPr>
              <a:buClr>
                <a:srgbClr val="0070C0"/>
              </a:buClr>
              <a:defRPr sz="20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295401"/>
            <a:ext cx="5384800" cy="4830763"/>
          </a:xfrm>
        </p:spPr>
        <p:txBody>
          <a:bodyPr/>
          <a:lstStyle>
            <a:lvl1pPr marL="517525" indent="-517525" algn="l" rtl="0" eaLnBrk="0" fontAlgn="base" hangingPunct="0">
              <a:spcBef>
                <a:spcPct val="20000"/>
              </a:spcBef>
              <a:spcAft>
                <a:spcPct val="0"/>
              </a:spcAft>
              <a:buSzPct val="120000"/>
              <a:buFont typeface="Wingdings" panose="05000000000000000000" pitchFamily="2" charset="2"/>
              <a:buChar char="q"/>
              <a:defRPr lang="en-US" sz="2800" dirty="0" smtClean="0">
                <a:solidFill>
                  <a:schemeClr val="tx1"/>
                </a:solidFill>
                <a:latin typeface="Calibri" panose="020F0502020204030204" pitchFamily="34" charset="0"/>
                <a:ea typeface="+mn-ea"/>
                <a:cs typeface="Calibri" panose="020F0502020204030204" pitchFamily="34" charset="0"/>
              </a:defRPr>
            </a:lvl1pPr>
            <a:lvl2pPr marL="1082675" indent="-450850" algn="l" rtl="0" eaLnBrk="0" fontAlgn="base" hangingPunct="0">
              <a:spcBef>
                <a:spcPct val="20000"/>
              </a:spcBef>
              <a:spcAft>
                <a:spcPct val="0"/>
              </a:spcAft>
              <a:buClr>
                <a:srgbClr val="0070C0"/>
              </a:buClr>
              <a:buFont typeface="Courier New" panose="02070309020205020404" pitchFamily="49" charset="0"/>
              <a:buChar char="o"/>
              <a:defRPr lang="en-US" sz="2400" dirty="0" smtClean="0">
                <a:solidFill>
                  <a:schemeClr val="tx1"/>
                </a:solidFill>
                <a:latin typeface="Calibri" panose="020F0502020204030204" pitchFamily="34" charset="0"/>
                <a:ea typeface="+mn-ea"/>
                <a:cs typeface="Calibri" panose="020F0502020204030204" pitchFamily="34" charset="0"/>
              </a:defRPr>
            </a:lvl2pPr>
            <a:lvl3pPr marL="1425575" indent="-228600" algn="l" rtl="0" eaLnBrk="0" fontAlgn="base" hangingPunct="0">
              <a:spcBef>
                <a:spcPct val="20000"/>
              </a:spcBef>
              <a:spcAft>
                <a:spcPct val="0"/>
              </a:spcAft>
              <a:buClr>
                <a:srgbClr val="0070C0"/>
              </a:buClr>
              <a:buFont typeface="Wingdings" panose="05000000000000000000" pitchFamily="2" charset="2"/>
              <a:buChar char="§"/>
              <a:defRPr lang="en-US" sz="2000" dirty="0" smtClean="0">
                <a:solidFill>
                  <a:schemeClr val="tx1"/>
                </a:solidFill>
                <a:latin typeface="Calibri" panose="020F0502020204030204" pitchFamily="34" charset="0"/>
                <a:ea typeface="+mn-ea"/>
                <a:cs typeface="Calibri" panose="020F0502020204030204" pitchFamily="34" charset="0"/>
              </a:defRPr>
            </a:lvl3pPr>
            <a:lvl4pPr marL="1768475" indent="-228600" algn="l" rtl="0" eaLnBrk="0" fontAlgn="base" hangingPunct="0">
              <a:spcBef>
                <a:spcPct val="20000"/>
              </a:spcBef>
              <a:spcAft>
                <a:spcPct val="0"/>
              </a:spcAft>
              <a:buClr>
                <a:srgbClr val="0070C0"/>
              </a:buClr>
              <a:buFont typeface="Arial" panose="020B0604020202020204" pitchFamily="34" charset="0"/>
              <a:buChar char="•"/>
              <a:defRPr lang="en-US" sz="2000" dirty="0" smtClean="0">
                <a:solidFill>
                  <a:schemeClr val="tx1"/>
                </a:solidFill>
                <a:latin typeface="Calibri" panose="020F0502020204030204" pitchFamily="34" charset="0"/>
                <a:ea typeface="+mn-ea"/>
                <a:cs typeface="Calibri" panose="020F0502020204030204" pitchFamily="34" charset="0"/>
              </a:defRPr>
            </a:lvl4pPr>
            <a:lvl5pPr algn="l" rtl="0" eaLnBrk="0" fontAlgn="base" hangingPunct="0">
              <a:spcBef>
                <a:spcPct val="20000"/>
              </a:spcBef>
              <a:spcAft>
                <a:spcPct val="0"/>
              </a:spcAft>
              <a:buClr>
                <a:srgbClr val="0070C0"/>
              </a:buClr>
              <a:defRPr lang="en-US" sz="2000" dirty="0">
                <a:solidFill>
                  <a:schemeClr val="tx1"/>
                </a:solidFill>
                <a:latin typeface="Calibri" panose="020F0502020204030204" pitchFamily="34" charset="0"/>
                <a:ea typeface="+mn-ea"/>
                <a:cs typeface="Calibri" panose="020F050202020403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4CDD1DE-AF40-410A-87DD-27306B39CA73}"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586440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35101"/>
            <a:ext cx="6815667" cy="4691063"/>
          </a:xfrm>
        </p:spPr>
        <p:txBody>
          <a:bodyPr/>
          <a:lstStyle>
            <a:lvl1pPr>
              <a:defRPr sz="3200"/>
            </a:lvl1pPr>
            <a:lvl2pPr marL="1082675" indent="-450850">
              <a:buFont typeface="Courier New" panose="02070309020205020404" pitchFamily="49" charset="0"/>
              <a:buChar char="o"/>
              <a:defRPr sz="2800"/>
            </a:lvl2pPr>
            <a:lvl3pPr marL="1425575" indent="-228600">
              <a:buFont typeface="Wingdings" panose="05000000000000000000" pitchFamily="2" charset="2"/>
              <a:buChar char="§"/>
              <a:defRPr sz="2400"/>
            </a:lvl3pPr>
            <a:lvl4pPr marL="1768475" indent="-228600">
              <a:buFont typeface="Arial" panose="020B0604020202020204" pitchFamily="34" charset="0"/>
              <a:buChar cha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
        <p:nvSpPr>
          <p:cNvPr id="8" name="Title 1"/>
          <p:cNvSpPr>
            <a:spLocks noGrp="1"/>
          </p:cNvSpPr>
          <p:nvPr>
            <p:ph type="title"/>
          </p:nvPr>
        </p:nvSpPr>
        <p:spPr>
          <a:xfrm>
            <a:off x="228600" y="5019"/>
            <a:ext cx="11684000" cy="9906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2747846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438400" y="1252538"/>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
        <p:nvSpPr>
          <p:cNvPr id="8" name="Title 1"/>
          <p:cNvSpPr txBox="1">
            <a:spLocks/>
          </p:cNvSpPr>
          <p:nvPr userDrawn="1"/>
        </p:nvSpPr>
        <p:spPr bwMode="auto">
          <a:xfrm>
            <a:off x="228600" y="5019"/>
            <a:ext cx="1168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pitchFamily="34" charset="0"/>
              </a:defRPr>
            </a:lvl2pPr>
            <a:lvl3pPr algn="ctr" rtl="0" eaLnBrk="1" fontAlgn="base" hangingPunct="1">
              <a:spcBef>
                <a:spcPct val="0"/>
              </a:spcBef>
              <a:spcAft>
                <a:spcPct val="0"/>
              </a:spcAft>
              <a:defRPr sz="3600">
                <a:solidFill>
                  <a:schemeClr val="bg1"/>
                </a:solidFill>
                <a:latin typeface="Arial" pitchFamily="34" charset="0"/>
              </a:defRPr>
            </a:lvl3pPr>
            <a:lvl4pPr algn="ctr" rtl="0" eaLnBrk="1" fontAlgn="base" hangingPunct="1">
              <a:spcBef>
                <a:spcPct val="0"/>
              </a:spcBef>
              <a:spcAft>
                <a:spcPct val="0"/>
              </a:spcAft>
              <a:defRPr sz="3600">
                <a:solidFill>
                  <a:schemeClr val="bg1"/>
                </a:solidFill>
                <a:latin typeface="Arial" pitchFamily="34" charset="0"/>
              </a:defRPr>
            </a:lvl4pPr>
            <a:lvl5pPr algn="ctr" rtl="0" eaLnBrk="1" fontAlgn="base" hangingPunct="1">
              <a:spcBef>
                <a:spcPct val="0"/>
              </a:spcBef>
              <a:spcAft>
                <a:spcPct val="0"/>
              </a:spcAft>
              <a:defRPr sz="3600">
                <a:solidFill>
                  <a:schemeClr val="bg1"/>
                </a:solidFill>
                <a:latin typeface="Arial" pitchFamily="34" charset="0"/>
              </a:defRPr>
            </a:lvl5pPr>
            <a:lvl6pPr marL="457200" algn="ctr" rtl="0" eaLnBrk="1" fontAlgn="base" hangingPunct="1">
              <a:spcBef>
                <a:spcPct val="0"/>
              </a:spcBef>
              <a:spcAft>
                <a:spcPct val="0"/>
              </a:spcAft>
              <a:defRPr sz="3600">
                <a:solidFill>
                  <a:schemeClr val="bg1"/>
                </a:solidFill>
                <a:latin typeface="Arial" pitchFamily="34" charset="0"/>
              </a:defRPr>
            </a:lvl6pPr>
            <a:lvl7pPr marL="914400" algn="ctr" rtl="0" eaLnBrk="1" fontAlgn="base" hangingPunct="1">
              <a:spcBef>
                <a:spcPct val="0"/>
              </a:spcBef>
              <a:spcAft>
                <a:spcPct val="0"/>
              </a:spcAft>
              <a:defRPr sz="3600">
                <a:solidFill>
                  <a:schemeClr val="bg1"/>
                </a:solidFill>
                <a:latin typeface="Arial" pitchFamily="34" charset="0"/>
              </a:defRPr>
            </a:lvl7pPr>
            <a:lvl8pPr marL="1371600" algn="ctr" rtl="0" eaLnBrk="1" fontAlgn="base" hangingPunct="1">
              <a:spcBef>
                <a:spcPct val="0"/>
              </a:spcBef>
              <a:spcAft>
                <a:spcPct val="0"/>
              </a:spcAft>
              <a:defRPr sz="3600">
                <a:solidFill>
                  <a:schemeClr val="bg1"/>
                </a:solidFill>
                <a:latin typeface="Arial" pitchFamily="34" charset="0"/>
              </a:defRPr>
            </a:lvl8pPr>
            <a:lvl9pPr marL="1828800" algn="ctr" rtl="0" eaLnBrk="1" fontAlgn="base" hangingPunct="1">
              <a:spcBef>
                <a:spcPct val="0"/>
              </a:spcBef>
              <a:spcAft>
                <a:spcPct val="0"/>
              </a:spcAft>
              <a:defRPr sz="3600">
                <a:solidFill>
                  <a:schemeClr val="bg1"/>
                </a:solidFill>
                <a:latin typeface="Arial" pitchFamily="34" charset="0"/>
              </a:defRPr>
            </a:lvl9pPr>
          </a:lstStyle>
          <a:p>
            <a:r>
              <a:rPr lang="en-US" kern="0" smtClean="0"/>
              <a:t>Click to edit Master title style</a:t>
            </a:r>
            <a:endParaRPr lang="en-US" kern="0" dirty="0"/>
          </a:p>
        </p:txBody>
      </p:sp>
    </p:spTree>
    <p:extLst>
      <p:ext uri="{BB962C8B-B14F-4D97-AF65-F5344CB8AC3E}">
        <p14:creationId xmlns:p14="http://schemas.microsoft.com/office/powerpoint/2010/main" val="362982989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684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95401"/>
            <a:ext cx="5384800" cy="4830763"/>
          </a:xfrm>
        </p:spPr>
        <p:txBody>
          <a:bodyPr/>
          <a:lstStyle>
            <a:lvl2pPr marL="1082675" indent="-450850">
              <a:buFont typeface="Courier New" panose="02070309020205020404" pitchFamily="49" charset="0"/>
              <a:buChar char="o"/>
              <a:defRPr/>
            </a:lvl2pPr>
            <a:lvl3pPr marL="1425575" indent="-228600">
              <a:buFont typeface="Wingdings" panose="05000000000000000000" pitchFamily="2" charset="2"/>
              <a:buChar char="§"/>
              <a:defRPr/>
            </a:lvl3pPr>
            <a:lvl4pPr marL="1768475" indent="-228600">
              <a:buFont typeface="Arial" panose="020B0604020202020204" pitchFamily="34" charset="0"/>
              <a:buChar char="•"/>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6197600" y="1295400"/>
            <a:ext cx="5384800" cy="2338388"/>
          </a:xfrm>
        </p:spPr>
        <p:txBody>
          <a:bodyPr/>
          <a:lstStyle>
            <a:lvl2pPr marL="1082675" indent="-450850">
              <a:buFont typeface="Courier New" panose="02070309020205020404" pitchFamily="49" charset="0"/>
              <a:buChar char="o"/>
              <a:defRPr/>
            </a:lvl2pPr>
            <a:lvl3pPr marL="1425575" indent="-228600">
              <a:buFont typeface="Wingdings" panose="05000000000000000000" pitchFamily="2" charset="2"/>
              <a:buChar char="§"/>
              <a:defRPr/>
            </a:lvl3pPr>
            <a:lvl4pPr marL="1768475" indent="-228600">
              <a:buFont typeface="Arial" panose="020B0604020202020204" pitchFamily="34" charset="0"/>
              <a:buChar char="•"/>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6197600" y="3786189"/>
            <a:ext cx="5384800" cy="2339975"/>
          </a:xfrm>
        </p:spPr>
        <p:txBody>
          <a:bodyPr/>
          <a:lstStyle>
            <a:lvl2pPr marL="1082675" indent="-450850">
              <a:buFont typeface="Courier New" panose="02070309020205020404" pitchFamily="49" charset="0"/>
              <a:buChar char="o"/>
              <a:defRPr/>
            </a:lvl2pPr>
            <a:lvl3pPr marL="1425575" indent="-228600">
              <a:buFont typeface="Wingdings" panose="05000000000000000000" pitchFamily="2" charset="2"/>
              <a:buChar char="§"/>
              <a:defRPr/>
            </a:lvl3pPr>
            <a:lvl4pPr marL="1768475" indent="-228600">
              <a:buFont typeface="Arial" panose="020B0604020202020204" pitchFamily="34" charset="0"/>
              <a:buChar char="•"/>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5"/>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7" name="Footer Placeholder 6"/>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8" name="Slide Number Placeholder 7"/>
          <p:cNvSpPr>
            <a:spLocks noGrp="1"/>
          </p:cNvSpPr>
          <p:nvPr>
            <p:ph type="sldNum" sz="quarter" idx="12"/>
          </p:nvPr>
        </p:nvSpPr>
        <p:spPr/>
        <p:txBody>
          <a:bodyPr/>
          <a:lstStyle>
            <a:lvl1pPr>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79558526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684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95401"/>
            <a:ext cx="5384800" cy="4830763"/>
          </a:xfrm>
        </p:spPr>
        <p:txBody>
          <a:bodyPr/>
          <a:lstStyle>
            <a:lvl2pPr marL="1089025" indent="-457200">
              <a:buFont typeface="Courier New" panose="02070309020205020404" pitchFamily="49" charset="0"/>
              <a:buChar char="o"/>
              <a:defRPr/>
            </a:lvl2pPr>
            <a:lvl3pPr marL="1425575" indent="-228600">
              <a:buFont typeface="Wingdings" panose="05000000000000000000" pitchFamily="2" charset="2"/>
              <a:buChar char="§"/>
              <a:defRPr/>
            </a:lvl3pPr>
            <a:lvl4pPr marL="1768475" indent="-228600">
              <a:buFont typeface="Arial" panose="020B0604020202020204" pitchFamily="34" charset="0"/>
              <a:buChar char="•"/>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6197600" y="1295401"/>
            <a:ext cx="5384800" cy="4830763"/>
          </a:xfrm>
        </p:spPr>
        <p:txBody>
          <a:bodyPr/>
          <a:lstStyle/>
          <a:p>
            <a:pPr lvl="0"/>
            <a:r>
              <a:rPr lang="en-US" noProof="0" smtClean="0"/>
              <a:t>Click icon to add chart</a:t>
            </a:r>
            <a:endParaRPr lang="en-US" noProof="0" dirty="0"/>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15830379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bwMode="auto">
          <a:xfrm>
            <a:off x="76200" y="6019800"/>
            <a:ext cx="12039600" cy="777875"/>
          </a:xfrm>
          <a:prstGeom prst="rect">
            <a:avLst/>
          </a:prstGeom>
          <a:solidFill>
            <a:srgbClr val="1C529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 name="Slide Number Placeholder 5"/>
          <p:cNvSpPr>
            <a:spLocks noGrp="1"/>
          </p:cNvSpPr>
          <p:nvPr>
            <p:ph type="sldNum" sz="quarter" idx="10"/>
          </p:nvPr>
        </p:nvSpPr>
        <p:spPr/>
        <p:txBody>
          <a:bodyPr/>
          <a:lstStyle>
            <a:lvl1pPr>
              <a:defRPr>
                <a:solidFill>
                  <a:schemeClr val="bg1"/>
                </a:solidFill>
              </a:defRPr>
            </a:lvl1pPr>
          </a:lstStyle>
          <a:p>
            <a:pPr>
              <a:defRPr/>
            </a:pPr>
            <a:fld id="{AA1435FC-E2B6-4681-A2BB-839A56BCE7EE}" type="slidenum">
              <a:rPr lang="en-US" altLang="en-US" smtClean="0"/>
              <a:pPr>
                <a:defRPr/>
              </a:pPr>
              <a:t>‹#›</a:t>
            </a:fld>
            <a:endParaRPr lang="en-US" altLang="en-US" dirty="0"/>
          </a:p>
        </p:txBody>
      </p:sp>
      <p:pic>
        <p:nvPicPr>
          <p:cNvPr id="4" name="Picture 10" descr="GFOA logo - Blue"/>
          <p:cNvPicPr>
            <a:picLocks noChangeAspect="1" noChangeArrowheads="1"/>
          </p:cNvPicPr>
          <p:nvPr userDrawn="1"/>
        </p:nvPicPr>
        <p:blipFill>
          <a:blip r:embed="rId2" cstate="print"/>
          <a:srcRect/>
          <a:stretch>
            <a:fillRect/>
          </a:stretch>
        </p:blipFill>
        <p:spPr bwMode="auto">
          <a:xfrm>
            <a:off x="152400" y="1219200"/>
            <a:ext cx="1600200" cy="1600200"/>
          </a:xfrm>
          <a:prstGeom prst="rect">
            <a:avLst/>
          </a:prstGeom>
          <a:noFill/>
          <a:ln w="9525">
            <a:noFill/>
            <a:miter lim="800000"/>
            <a:headEnd/>
            <a:tailEnd/>
          </a:ln>
        </p:spPr>
      </p:pic>
      <p:sp>
        <p:nvSpPr>
          <p:cNvPr id="5" name="Title 1"/>
          <p:cNvSpPr>
            <a:spLocks noGrp="1"/>
          </p:cNvSpPr>
          <p:nvPr>
            <p:ph type="title"/>
          </p:nvPr>
        </p:nvSpPr>
        <p:spPr>
          <a:xfrm>
            <a:off x="203200" y="0"/>
            <a:ext cx="11684000" cy="990600"/>
          </a:xfrm>
        </p:spPr>
        <p:txBody>
          <a:bodyPr/>
          <a:lstStyle/>
          <a:p>
            <a:endParaRPr lang="en-US" dirty="0"/>
          </a:p>
        </p:txBody>
      </p:sp>
    </p:spTree>
    <p:extLst>
      <p:ext uri="{BB962C8B-B14F-4D97-AF65-F5344CB8AC3E}">
        <p14:creationId xmlns:p14="http://schemas.microsoft.com/office/powerpoint/2010/main" val="18142740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4E95"/>
        </a:solidFill>
        <a:effectLst/>
      </p:bgPr>
    </p:bg>
    <p:spTree>
      <p:nvGrpSpPr>
        <p:cNvPr id="1" name=""/>
        <p:cNvGrpSpPr/>
        <p:nvPr/>
      </p:nvGrpSpPr>
      <p:grpSpPr>
        <a:xfrm>
          <a:off x="0" y="0"/>
          <a:ext cx="0" cy="0"/>
          <a:chOff x="0" y="0"/>
          <a:chExt cx="0" cy="0"/>
        </a:xfrm>
      </p:grpSpPr>
      <p:sp>
        <p:nvSpPr>
          <p:cNvPr id="4" name="Rectangle 3"/>
          <p:cNvSpPr/>
          <p:nvPr userDrawn="1"/>
        </p:nvSpPr>
        <p:spPr>
          <a:xfrm>
            <a:off x="0" y="5791200"/>
            <a:ext cx="12192000" cy="1066800"/>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itchFamily="34" charset="0"/>
              <a:ea typeface="+mn-ea"/>
              <a:cs typeface="+mn-cs"/>
            </a:endParaRPr>
          </a:p>
        </p:txBody>
      </p:sp>
      <p:sp>
        <p:nvSpPr>
          <p:cNvPr id="5" name="Title 4"/>
          <p:cNvSpPr>
            <a:spLocks noGrp="1"/>
          </p:cNvSpPr>
          <p:nvPr>
            <p:ph type="title" hasCustomPrompt="1"/>
          </p:nvPr>
        </p:nvSpPr>
        <p:spPr>
          <a:xfrm>
            <a:off x="609600" y="2286000"/>
            <a:ext cx="10972800" cy="1143000"/>
          </a:xfrm>
        </p:spPr>
        <p:txBody>
          <a:bodyPr/>
          <a:lstStyle>
            <a:lvl1pPr>
              <a:defRPr>
                <a:solidFill>
                  <a:schemeClr val="bg1"/>
                </a:solidFill>
                <a:latin typeface="Helvetica" pitchFamily="34" charset="0"/>
              </a:defRPr>
            </a:lvl1pPr>
          </a:lstStyle>
          <a:p>
            <a:r>
              <a:rPr lang="en-US" dirty="0"/>
              <a:t>Transition Slide Title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443" y="152400"/>
            <a:ext cx="522757" cy="457200"/>
          </a:xfrm>
          <a:prstGeom prst="rect">
            <a:avLst/>
          </a:prstGeom>
        </p:spPr>
      </p:pic>
    </p:spTree>
    <p:extLst>
      <p:ext uri="{BB962C8B-B14F-4D97-AF65-F5344CB8AC3E}">
        <p14:creationId xmlns:p14="http://schemas.microsoft.com/office/powerpoint/2010/main" val="2501540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8200"/>
          </a:xfrm>
          <a:solidFill>
            <a:srgbClr val="004E95"/>
          </a:solidFill>
        </p:spPr>
        <p:txBody>
          <a:bodyPr/>
          <a:lstStyle>
            <a:lvl1pPr>
              <a:defRPr baseline="0">
                <a:solidFill>
                  <a:schemeClr val="bg1"/>
                </a:solidFill>
                <a:latin typeface="Helvetica" pitchFamily="34" charset="0"/>
              </a:defRPr>
            </a:lvl1pPr>
          </a:lstStyle>
          <a:p>
            <a:r>
              <a:rPr lang="en-US" dirty="0"/>
              <a:t>Click to edit Master title style</a:t>
            </a:r>
          </a:p>
        </p:txBody>
      </p:sp>
      <p:sp>
        <p:nvSpPr>
          <p:cNvPr id="3" name="Content Placeholder 2"/>
          <p:cNvSpPr>
            <a:spLocks noGrp="1"/>
          </p:cNvSpPr>
          <p:nvPr>
            <p:ph idx="1"/>
          </p:nvPr>
        </p:nvSpPr>
        <p:spPr>
          <a:xfrm>
            <a:off x="609600" y="1066800"/>
            <a:ext cx="10972800" cy="5562600"/>
          </a:xfrm>
        </p:spPr>
        <p:txBody>
          <a:bodyPr/>
          <a:lstStyle>
            <a:lvl1pPr marL="457200" indent="-457200">
              <a:buSzPct val="125000"/>
              <a:buFont typeface="Courier New" panose="02070309020205020404" pitchFamily="49" charset="0"/>
              <a:buChar char="o"/>
              <a:defRPr baseline="0">
                <a:solidFill>
                  <a:schemeClr val="tx1"/>
                </a:solidFill>
                <a:latin typeface="Helvetica" pitchFamily="34" charset="0"/>
              </a:defRPr>
            </a:lvl1pPr>
            <a:lvl2pPr marL="742950" indent="-285750">
              <a:buSzPct val="125000"/>
              <a:buFont typeface="Wingdings" panose="05000000000000000000" pitchFamily="2" charset="2"/>
              <a:buChar char="§"/>
              <a:defRPr>
                <a:solidFill>
                  <a:schemeClr val="tx1"/>
                </a:solidFill>
                <a:latin typeface="Helvetica" pitchFamily="34" charset="0"/>
              </a:defRPr>
            </a:lvl2pPr>
            <a:lvl3pPr marL="1143000" indent="-228600">
              <a:buFont typeface="Arial" panose="020B0604020202020204" pitchFamily="34" charset="0"/>
              <a:buChar cha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553200"/>
            <a:ext cx="2844800" cy="296408"/>
          </a:xfrm>
          <a:prstGeom prst="rect">
            <a:avLst/>
          </a:prstGeom>
        </p:spPr>
        <p:txBody>
          <a:bodyPr/>
          <a:lstStyle>
            <a:lvl1pPr algn="r">
              <a:defRPr sz="1000">
                <a:latin typeface="Helvetica" pitchFamily="34" charset="0"/>
              </a:defRPr>
            </a:lvl1pPr>
          </a:lstStyle>
          <a:p>
            <a:fld id="{7D0E6CEC-61C6-4D38-A642-FACB01E37C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034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8200"/>
          </a:xfrm>
        </p:spPr>
        <p:txBody>
          <a:bodyPr/>
          <a:lstStyle>
            <a:lvl1pPr>
              <a:defRPr>
                <a:latin typeface="Helvetica" pitchFamily="34" charset="0"/>
              </a:defRPr>
            </a:lvl1pPr>
          </a:lstStyle>
          <a:p>
            <a:r>
              <a:rPr lang="en-US" dirty="0"/>
              <a:t>Click to edit Master title style</a:t>
            </a:r>
          </a:p>
        </p:txBody>
      </p:sp>
      <p:sp>
        <p:nvSpPr>
          <p:cNvPr id="3" name="Content Placeholder 2"/>
          <p:cNvSpPr>
            <a:spLocks noGrp="1"/>
          </p:cNvSpPr>
          <p:nvPr>
            <p:ph sz="half" idx="1"/>
          </p:nvPr>
        </p:nvSpPr>
        <p:spPr>
          <a:xfrm>
            <a:off x="609600" y="1066800"/>
            <a:ext cx="5384800" cy="5486400"/>
          </a:xfrm>
        </p:spPr>
        <p:txBody>
          <a:bodyPr/>
          <a:lstStyle>
            <a:lvl1pPr marL="457200" indent="-457200">
              <a:buFont typeface="Wingdings" panose="05000000000000000000" pitchFamily="2" charset="2"/>
              <a:buChar char="§"/>
              <a:defRPr sz="2800">
                <a:solidFill>
                  <a:schemeClr val="tx1"/>
                </a:solidFill>
                <a:latin typeface="Helvetica" pitchFamily="34" charset="0"/>
              </a:defRPr>
            </a:lvl1pPr>
            <a:lvl2pPr>
              <a:defRPr sz="2400">
                <a:solidFill>
                  <a:schemeClr val="tx1"/>
                </a:solidFill>
                <a:latin typeface="Helvetica" pitchFamily="34" charset="0"/>
              </a:defRPr>
            </a:lvl2pPr>
            <a:lvl3pPr>
              <a:defRPr sz="2000">
                <a:solidFill>
                  <a:schemeClr val="tx1"/>
                </a:solidFill>
                <a:latin typeface="Helvetica" pitchFamily="34" charset="0"/>
              </a:defRPr>
            </a:lvl3pPr>
            <a:lvl4pPr>
              <a:defRPr sz="1800">
                <a:solidFill>
                  <a:schemeClr val="tx1"/>
                </a:solidFill>
                <a:latin typeface="Helvetica" pitchFamily="34" charset="0"/>
              </a:defRPr>
            </a:lvl4pPr>
            <a:lvl5pPr>
              <a:defRPr sz="1800">
                <a:solidFill>
                  <a:schemeClr val="tx1"/>
                </a:solidFill>
                <a:latin typeface="Helvetic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066800"/>
            <a:ext cx="5384800" cy="5486400"/>
          </a:xfrm>
        </p:spPr>
        <p:txBody>
          <a:bodyPr/>
          <a:lstStyle>
            <a:lvl1pPr marL="457200" indent="-457200">
              <a:buFont typeface="Wingdings" panose="05000000000000000000" pitchFamily="2" charset="2"/>
              <a:buChar char="§"/>
              <a:defRPr sz="2800">
                <a:solidFill>
                  <a:schemeClr val="tx1"/>
                </a:solidFill>
                <a:latin typeface="Helvetica" pitchFamily="34" charset="0"/>
              </a:defRPr>
            </a:lvl1pPr>
            <a:lvl2pPr>
              <a:defRPr sz="2400">
                <a:solidFill>
                  <a:schemeClr val="tx1"/>
                </a:solidFill>
                <a:latin typeface="Helvetica" pitchFamily="34" charset="0"/>
              </a:defRPr>
            </a:lvl2pPr>
            <a:lvl3pPr>
              <a:defRPr sz="2000">
                <a:solidFill>
                  <a:schemeClr val="tx1"/>
                </a:solidFill>
                <a:latin typeface="Helvetica" pitchFamily="34" charset="0"/>
              </a:defRPr>
            </a:lvl3pPr>
            <a:lvl4pPr>
              <a:defRPr sz="1800">
                <a:solidFill>
                  <a:schemeClr val="tx1"/>
                </a:solidFill>
                <a:latin typeface="Helvetica" pitchFamily="34" charset="0"/>
              </a:defRPr>
            </a:lvl4pPr>
            <a:lvl5pPr>
              <a:defRPr sz="1800">
                <a:solidFill>
                  <a:schemeClr val="tx1"/>
                </a:solidFill>
                <a:latin typeface="Helvetic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9347200" y="6553200"/>
            <a:ext cx="2844800" cy="296408"/>
          </a:xfrm>
          <a:prstGeom prst="rect">
            <a:avLst/>
          </a:prstGeom>
        </p:spPr>
        <p:txBody>
          <a:bodyPr/>
          <a:lstStyle>
            <a:lvl1pPr algn="r">
              <a:defRPr sz="1000">
                <a:latin typeface="Helvetica" pitchFamily="34" charset="0"/>
              </a:defRPr>
            </a:lvl1pPr>
          </a:lstStyle>
          <a:p>
            <a:fld id="{7D0E6CEC-61C6-4D38-A642-FACB01E37C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2978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0" y="152400"/>
            <a:ext cx="522515" cy="457200"/>
          </a:xfrm>
          <a:prstGeom prst="rect">
            <a:avLst/>
          </a:prstGeom>
        </p:spPr>
      </p:pic>
      <p:sp>
        <p:nvSpPr>
          <p:cNvPr id="4" name="Slide Number Placeholder 5"/>
          <p:cNvSpPr>
            <a:spLocks noGrp="1"/>
          </p:cNvSpPr>
          <p:nvPr>
            <p:ph type="sldNum" sz="quarter" idx="12"/>
          </p:nvPr>
        </p:nvSpPr>
        <p:spPr>
          <a:xfrm>
            <a:off x="9347200" y="6553200"/>
            <a:ext cx="2844800" cy="296408"/>
          </a:xfrm>
          <a:prstGeom prst="rect">
            <a:avLst/>
          </a:prstGeom>
        </p:spPr>
        <p:txBody>
          <a:bodyPr/>
          <a:lstStyle>
            <a:lvl1pPr algn="r">
              <a:defRPr sz="1000">
                <a:latin typeface="Helvetica" pitchFamily="34" charset="0"/>
              </a:defRPr>
            </a:lvl1pPr>
          </a:lstStyle>
          <a:p>
            <a:fld id="{7D0E6CEC-61C6-4D38-A642-FACB01E37C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2023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5"/>
          <p:cNvSpPr txBox="1">
            <a:spLocks/>
          </p:cNvSpPr>
          <p:nvPr userDrawn="1"/>
        </p:nvSpPr>
        <p:spPr>
          <a:xfrm>
            <a:off x="9347200" y="6553200"/>
            <a:ext cx="2844800" cy="296408"/>
          </a:xfrm>
          <a:prstGeom prst="rect">
            <a:avLst/>
          </a:prstGeom>
        </p:spPr>
        <p:txBody>
          <a:bodyPr/>
          <a:lstStyle>
            <a:defPPr>
              <a:defRPr lang="en-US"/>
            </a:defPPr>
            <a:lvl1pPr marL="0" algn="r" defTabSz="914400" rtl="0" eaLnBrk="1" latinLnBrk="0" hangingPunct="1">
              <a:defRPr sz="1200" kern="1200">
                <a:solidFill>
                  <a:schemeClr val="tx1"/>
                </a:solidFill>
                <a:latin typeface="Helvetic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D0E6CEC-61C6-4D38-A642-FACB01E37C77}" type="slidenum">
              <a:rPr kumimoji="0" lang="en-US" sz="1000" b="0" i="0" u="none" strike="noStrike" kern="1200" cap="none" spc="0" normalizeH="0" baseline="0" noProof="0" smtClean="0">
                <a:ln>
                  <a:noFill/>
                </a:ln>
                <a:solidFill>
                  <a:prstClr val="black"/>
                </a:solidFill>
                <a:effectLst/>
                <a:uLnTx/>
                <a:uFillTx/>
                <a:latin typeface="Helvetic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Helvetica" pitchFamily="34" charset="0"/>
              <a:ea typeface="+mn-ea"/>
              <a:cs typeface="+mn-cs"/>
            </a:endParaRPr>
          </a:p>
        </p:txBody>
      </p:sp>
    </p:spTree>
    <p:extLst>
      <p:ext uri="{BB962C8B-B14F-4D97-AF65-F5344CB8AC3E}">
        <p14:creationId xmlns:p14="http://schemas.microsoft.com/office/powerpoint/2010/main" val="307588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684000" cy="990600"/>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dirty="0">
              <a:solidFill>
                <a:prstClr val="black"/>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solidFill>
                <a:prstClr val="black"/>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B4F750C2-B29C-4423-8962-B2DE612E97D6}" type="slidenum">
              <a:rPr lang="en-US" smtClean="0">
                <a:solidFill>
                  <a:prstClr val="black"/>
                </a:solidFill>
              </a:rPr>
              <a:pPr>
                <a:defRPr/>
              </a:pPr>
              <a:t>‹#›</a:t>
            </a:fld>
            <a:endParaRPr lang="en-US" dirty="0">
              <a:solidFill>
                <a:prstClr val="black"/>
              </a:solidFill>
            </a:endParaRPr>
          </a:p>
        </p:txBody>
      </p:sp>
      <p:sp>
        <p:nvSpPr>
          <p:cNvPr id="8" name="Text Placeholder 7"/>
          <p:cNvSpPr>
            <a:spLocks noGrp="1"/>
          </p:cNvSpPr>
          <p:nvPr>
            <p:ph type="body" sz="quarter" idx="13"/>
          </p:nvPr>
        </p:nvSpPr>
        <p:spPr>
          <a:xfrm>
            <a:off x="609600" y="1447800"/>
            <a:ext cx="11049000" cy="4495800"/>
          </a:xfrm>
        </p:spPr>
        <p:txBody>
          <a:bodyPr/>
          <a:lstStyle>
            <a:lvl2pPr marL="1082675" indent="-450850">
              <a:buFont typeface="Courier New" panose="02070309020205020404" pitchFamily="49" charset="0"/>
              <a:buChar char="o"/>
              <a:defRPr/>
            </a:lvl2pPr>
            <a:lvl3pPr marL="1425575" indent="-228600">
              <a:buFont typeface="Wingdings" panose="05000000000000000000" pitchFamily="2" charset="2"/>
              <a:buChar char="§"/>
              <a:defRPr/>
            </a:lvl3pPr>
            <a:lvl4pPr marL="1768475" indent="-228600">
              <a:buFont typeface="Arial" panose="020B0604020202020204" pitchFamily="34" charset="0"/>
              <a:buChar char="•"/>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552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684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95401"/>
            <a:ext cx="5384800" cy="4830763"/>
          </a:xfrm>
        </p:spPr>
        <p:txBody>
          <a:bodyPr/>
          <a:lstStyle>
            <a:lvl2pPr marL="1089025" indent="-457200">
              <a:buFont typeface="Courier New" panose="02070309020205020404" pitchFamily="49" charset="0"/>
              <a:buChar char="o"/>
              <a:defRPr/>
            </a:lvl2pPr>
            <a:lvl3pPr marL="1425575" indent="-228600">
              <a:buFont typeface="Wingdings" panose="05000000000000000000" pitchFamily="2" charset="2"/>
              <a:buChar char="§"/>
              <a:defRPr/>
            </a:lvl3pPr>
            <a:lvl4pPr marL="1768475" indent="-228600">
              <a:buFont typeface="Arial" panose="020B0604020202020204" pitchFamily="34" charset="0"/>
              <a:buChar char="•"/>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6197600" y="1295401"/>
            <a:ext cx="5384800" cy="4830763"/>
          </a:xfrm>
        </p:spPr>
        <p:txBody>
          <a:bodyPr/>
          <a:lstStyle/>
          <a:p>
            <a:pPr lvl="0"/>
            <a:r>
              <a:rPr lang="en-US" noProof="0" smtClean="0"/>
              <a:t>Click icon to add chart</a:t>
            </a:r>
            <a:endParaRPr lang="en-US" noProof="0" dirty="0"/>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76442649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3200">
                <a:latin typeface="Calibri" panose="020F0502020204030204" pitchFamily="34" charset="0"/>
                <a:cs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dirty="0">
              <a:solidFill>
                <a:prstClr val="black"/>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solidFill>
                <a:prstClr val="black"/>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DF2691D1-CB65-4437-BF52-4D3FD55FC3BF}"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1385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38200"/>
          </a:xfrm>
          <a:prstGeom prst="rect">
            <a:avLst/>
          </a:prstGeom>
          <a:solidFill>
            <a:srgbClr val="004E95"/>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066800"/>
            <a:ext cx="10972800" cy="5562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8692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9" r:id="rId8"/>
    <p:sldLayoutId id="2147483680" r:id="rId9"/>
  </p:sldLayoutIdLst>
  <p:hf hdr="0" ftr="0" dt="0"/>
  <p:txStyles>
    <p:titleStyle>
      <a:lvl1pPr algn="ctr" defTabSz="914400" rtl="0" eaLnBrk="1" latinLnBrk="0" hangingPunct="1">
        <a:spcBef>
          <a:spcPct val="0"/>
        </a:spcBef>
        <a:buNone/>
        <a:defRPr sz="4400" kern="1200">
          <a:solidFill>
            <a:schemeClr val="bg1"/>
          </a:solidFill>
          <a:latin typeface="Helvetica" pitchFamily="34" charset="0"/>
          <a:ea typeface="+mj-ea"/>
          <a:cs typeface="+mj-cs"/>
        </a:defRPr>
      </a:lvl1pPr>
    </p:titleStyle>
    <p:bodyStyle>
      <a:lvl1pPr marL="457200" indent="-457200" algn="l" defTabSz="914400" rtl="0" eaLnBrk="1" latinLnBrk="0" hangingPunct="1">
        <a:spcBef>
          <a:spcPct val="20000"/>
        </a:spcBef>
        <a:buClr>
          <a:srgbClr val="004E95"/>
        </a:buClr>
        <a:buSzPct val="125000"/>
        <a:buFont typeface="Courier New" panose="02070309020205020404" pitchFamily="49" charset="0"/>
        <a:buChar char="o"/>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SzPct val="125000"/>
        <a:buFont typeface="Wingdings" panose="05000000000000000000" pitchFamily="2" charset="2"/>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SzPct val="110000"/>
        <a:buFont typeface="Arial" panose="020B0604020202020204"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panose="020B0604020202020204"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panose="020B0604020202020204"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12192000" cy="1066800"/>
          </a:xfrm>
          <a:prstGeom prst="rect">
            <a:avLst/>
          </a:prstGeom>
          <a:solidFill>
            <a:srgbClr val="1C529B"/>
          </a:solidFill>
          <a:ln w="63500">
            <a:solidFill>
              <a:srgbClr val="FFFFFF"/>
            </a:solidFill>
            <a:miter lim="800000"/>
            <a:headEnd/>
            <a:tailEnd/>
          </a:ln>
          <a:effectLst/>
        </p:spPr>
        <p:txBody>
          <a:bodyPr wrap="none" anchor="ctr"/>
          <a:lstStyle/>
          <a:p>
            <a:pPr eaLnBrk="0" hangingPunct="0">
              <a:defRPr/>
            </a:pPr>
            <a:endParaRPr lang="en-US" sz="1800" dirty="0">
              <a:solidFill>
                <a:srgbClr val="000000"/>
              </a:solidFill>
              <a:latin typeface="Arial" pitchFamily="34" charset="0"/>
            </a:endParaRPr>
          </a:p>
        </p:txBody>
      </p:sp>
      <p:sp>
        <p:nvSpPr>
          <p:cNvPr id="1027" name="Rectangle 2"/>
          <p:cNvSpPr>
            <a:spLocks noGrp="1" noChangeArrowheads="1"/>
          </p:cNvSpPr>
          <p:nvPr>
            <p:ph type="title"/>
          </p:nvPr>
        </p:nvSpPr>
        <p:spPr bwMode="auto">
          <a:xfrm>
            <a:off x="203200" y="0"/>
            <a:ext cx="1168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609600" y="1295401"/>
            <a:ext cx="109728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dirty="0">
              <a:solidFill>
                <a:srgbClr val="000000"/>
              </a:solidFill>
            </a:endParaRPr>
          </a:p>
        </p:txBody>
      </p:sp>
      <p:sp>
        <p:nvSpPr>
          <p:cNvPr id="3"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latin typeface="Arial" pitchFamily="34" charset="0"/>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pic>
        <p:nvPicPr>
          <p:cNvPr id="1033" name="Picture 9" descr="GFOAlogoEmailHeader"/>
          <p:cNvPicPr>
            <a:picLocks noChangeAspect="1" noChangeArrowheads="1"/>
          </p:cNvPicPr>
          <p:nvPr/>
        </p:nvPicPr>
        <p:blipFill>
          <a:blip r:embed="rId12" cstate="print"/>
          <a:srcRect/>
          <a:stretch>
            <a:fillRect/>
          </a:stretch>
        </p:blipFill>
        <p:spPr bwMode="auto">
          <a:xfrm>
            <a:off x="101601" y="6384926"/>
            <a:ext cx="4864100" cy="428625"/>
          </a:xfrm>
          <a:prstGeom prst="rect">
            <a:avLst/>
          </a:prstGeom>
          <a:noFill/>
          <a:ln w="9525">
            <a:noFill/>
            <a:miter lim="800000"/>
            <a:headEnd/>
            <a:tailEnd/>
          </a:ln>
        </p:spPr>
      </p:pic>
    </p:spTree>
    <p:extLst>
      <p:ext uri="{BB962C8B-B14F-4D97-AF65-F5344CB8AC3E}">
        <p14:creationId xmlns:p14="http://schemas.microsoft.com/office/powerpoint/2010/main" val="417014580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timing>
    <p:tnLst>
      <p:par>
        <p:cTn id="1" dur="indefinite" restart="never" nodeType="tmRoot"/>
      </p:par>
    </p:tnLst>
  </p:timing>
  <p:hf hdr="0" ftr="0" dt="0"/>
  <p:txStyles>
    <p:title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pitchFamily="34" charset="0"/>
        </a:defRPr>
      </a:lvl2pPr>
      <a:lvl3pPr algn="ctr" rtl="0" eaLnBrk="1" fontAlgn="base" hangingPunct="1">
        <a:spcBef>
          <a:spcPct val="0"/>
        </a:spcBef>
        <a:spcAft>
          <a:spcPct val="0"/>
        </a:spcAft>
        <a:defRPr sz="3600">
          <a:solidFill>
            <a:schemeClr val="bg1"/>
          </a:solidFill>
          <a:latin typeface="Arial" pitchFamily="34" charset="0"/>
        </a:defRPr>
      </a:lvl3pPr>
      <a:lvl4pPr algn="ctr" rtl="0" eaLnBrk="1" fontAlgn="base" hangingPunct="1">
        <a:spcBef>
          <a:spcPct val="0"/>
        </a:spcBef>
        <a:spcAft>
          <a:spcPct val="0"/>
        </a:spcAft>
        <a:defRPr sz="3600">
          <a:solidFill>
            <a:schemeClr val="bg1"/>
          </a:solidFill>
          <a:latin typeface="Arial" pitchFamily="34" charset="0"/>
        </a:defRPr>
      </a:lvl4pPr>
      <a:lvl5pPr algn="ctr" rtl="0" eaLnBrk="1" fontAlgn="base" hangingPunct="1">
        <a:spcBef>
          <a:spcPct val="0"/>
        </a:spcBef>
        <a:spcAft>
          <a:spcPct val="0"/>
        </a:spcAft>
        <a:defRPr sz="3600">
          <a:solidFill>
            <a:schemeClr val="bg1"/>
          </a:solidFill>
          <a:latin typeface="Arial" pitchFamily="34" charset="0"/>
        </a:defRPr>
      </a:lvl5pPr>
      <a:lvl6pPr marL="457200" algn="ctr" rtl="0" eaLnBrk="1" fontAlgn="base" hangingPunct="1">
        <a:spcBef>
          <a:spcPct val="0"/>
        </a:spcBef>
        <a:spcAft>
          <a:spcPct val="0"/>
        </a:spcAft>
        <a:defRPr sz="3600">
          <a:solidFill>
            <a:schemeClr val="bg1"/>
          </a:solidFill>
          <a:latin typeface="Arial" pitchFamily="34" charset="0"/>
        </a:defRPr>
      </a:lvl6pPr>
      <a:lvl7pPr marL="914400" algn="ctr" rtl="0" eaLnBrk="1" fontAlgn="base" hangingPunct="1">
        <a:spcBef>
          <a:spcPct val="0"/>
        </a:spcBef>
        <a:spcAft>
          <a:spcPct val="0"/>
        </a:spcAft>
        <a:defRPr sz="3600">
          <a:solidFill>
            <a:schemeClr val="bg1"/>
          </a:solidFill>
          <a:latin typeface="Arial" pitchFamily="34" charset="0"/>
        </a:defRPr>
      </a:lvl7pPr>
      <a:lvl8pPr marL="1371600" algn="ctr" rtl="0" eaLnBrk="1" fontAlgn="base" hangingPunct="1">
        <a:spcBef>
          <a:spcPct val="0"/>
        </a:spcBef>
        <a:spcAft>
          <a:spcPct val="0"/>
        </a:spcAft>
        <a:defRPr sz="3600">
          <a:solidFill>
            <a:schemeClr val="bg1"/>
          </a:solidFill>
          <a:latin typeface="Arial" pitchFamily="34" charset="0"/>
        </a:defRPr>
      </a:lvl8pPr>
      <a:lvl9pPr marL="1828800" algn="ctr" rtl="0" eaLnBrk="1" fontAlgn="base" hangingPunct="1">
        <a:spcBef>
          <a:spcPct val="0"/>
        </a:spcBef>
        <a:spcAft>
          <a:spcPct val="0"/>
        </a:spcAft>
        <a:defRPr sz="3600">
          <a:solidFill>
            <a:schemeClr val="bg1"/>
          </a:solidFill>
          <a:latin typeface="Arial" pitchFamily="34" charset="0"/>
        </a:defRPr>
      </a:lvl9pPr>
    </p:titleStyle>
    <p:bodyStyle>
      <a:lvl1pPr marL="517525" indent="-517525" algn="l" rtl="0" eaLnBrk="1" fontAlgn="base" hangingPunct="1">
        <a:spcBef>
          <a:spcPct val="20000"/>
        </a:spcBef>
        <a:spcAft>
          <a:spcPct val="0"/>
        </a:spcAft>
        <a:buClr>
          <a:srgbClr val="1C529B"/>
        </a:buClr>
        <a:buSzPct val="85000"/>
        <a:buFont typeface="Wingdings" pitchFamily="2" charset="2"/>
        <a:buChar char="o"/>
        <a:defRPr sz="3200">
          <a:solidFill>
            <a:schemeClr val="tx1"/>
          </a:solidFill>
          <a:latin typeface="+mn-lt"/>
          <a:ea typeface="+mn-ea"/>
          <a:cs typeface="+mn-cs"/>
        </a:defRPr>
      </a:lvl1pPr>
      <a:lvl2pPr marL="1082675" indent="-450850" algn="l" rtl="0" eaLnBrk="1" fontAlgn="base" hangingPunct="1">
        <a:spcBef>
          <a:spcPct val="20000"/>
        </a:spcBef>
        <a:spcAft>
          <a:spcPct val="0"/>
        </a:spcAft>
        <a:buClr>
          <a:schemeClr val="bg2"/>
        </a:buClr>
        <a:buFont typeface="Wingdings" pitchFamily="2" charset="2"/>
        <a:buChar char="l"/>
        <a:defRPr sz="2800">
          <a:solidFill>
            <a:schemeClr val="tx1"/>
          </a:solidFill>
          <a:latin typeface="+mn-lt"/>
        </a:defRPr>
      </a:lvl2pPr>
      <a:lvl3pPr marL="1425575" indent="-228600" algn="l" rtl="0" eaLnBrk="1" fontAlgn="base" hangingPunct="1">
        <a:spcBef>
          <a:spcPct val="20000"/>
        </a:spcBef>
        <a:spcAft>
          <a:spcPct val="0"/>
        </a:spcAft>
        <a:buChar char="•"/>
        <a:defRPr sz="2400">
          <a:solidFill>
            <a:schemeClr val="tx1"/>
          </a:solidFill>
          <a:latin typeface="+mn-lt"/>
        </a:defRPr>
      </a:lvl3pPr>
      <a:lvl4pPr marL="1768475" indent="-228600" algn="l" rtl="0" eaLnBrk="1" fontAlgn="base" hangingPunct="1">
        <a:spcBef>
          <a:spcPct val="20000"/>
        </a:spcBef>
        <a:spcAft>
          <a:spcPct val="0"/>
        </a:spcAft>
        <a:buChar char="–"/>
        <a:defRPr sz="2000">
          <a:solidFill>
            <a:schemeClr val="tx1"/>
          </a:solidFill>
          <a:latin typeface="+mn-lt"/>
        </a:defRPr>
      </a:lvl4pPr>
      <a:lvl5pPr marL="2111375" indent="-228600" algn="l" rtl="0" eaLnBrk="1" fontAlgn="base" hangingPunct="1">
        <a:spcBef>
          <a:spcPct val="20000"/>
        </a:spcBef>
        <a:spcAft>
          <a:spcPct val="0"/>
        </a:spcAft>
        <a:buChar char="»"/>
        <a:defRPr sz="2000">
          <a:solidFill>
            <a:schemeClr val="tx1"/>
          </a:solidFill>
          <a:latin typeface="+mn-lt"/>
        </a:defRPr>
      </a:lvl5pPr>
      <a:lvl6pPr marL="2568575" indent="-228600" algn="l" rtl="0" eaLnBrk="1" fontAlgn="base" hangingPunct="1">
        <a:spcBef>
          <a:spcPct val="20000"/>
        </a:spcBef>
        <a:spcAft>
          <a:spcPct val="0"/>
        </a:spcAft>
        <a:buChar char="»"/>
        <a:defRPr sz="2000">
          <a:solidFill>
            <a:schemeClr val="tx1"/>
          </a:solidFill>
          <a:latin typeface="+mn-lt"/>
        </a:defRPr>
      </a:lvl6pPr>
      <a:lvl7pPr marL="3025775" indent="-228600" algn="l" rtl="0" eaLnBrk="1" fontAlgn="base" hangingPunct="1">
        <a:spcBef>
          <a:spcPct val="20000"/>
        </a:spcBef>
        <a:spcAft>
          <a:spcPct val="0"/>
        </a:spcAft>
        <a:buChar char="»"/>
        <a:defRPr sz="2000">
          <a:solidFill>
            <a:schemeClr val="tx1"/>
          </a:solidFill>
          <a:latin typeface="+mn-lt"/>
        </a:defRPr>
      </a:lvl7pPr>
      <a:lvl8pPr marL="3482975" indent="-228600" algn="l" rtl="0" eaLnBrk="1" fontAlgn="base" hangingPunct="1">
        <a:spcBef>
          <a:spcPct val="20000"/>
        </a:spcBef>
        <a:spcAft>
          <a:spcPct val="0"/>
        </a:spcAft>
        <a:buChar char="»"/>
        <a:defRPr sz="2000">
          <a:solidFill>
            <a:schemeClr val="tx1"/>
          </a:solidFill>
          <a:latin typeface="+mn-lt"/>
        </a:defRPr>
      </a:lvl8pPr>
      <a:lvl9pPr marL="3940175"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fr.gov/cgi-bin/retrieveECFR?gp=&amp;SID=62c0dda62b1013342bfcd94d89cf412f&amp;mc=true&amp;n=sp2.1.200.d&amp;r=SUBPART&amp;ty=HTML#se2.1.200_1318"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whitehouse.gov/wp-content/uploads/2020/08/2020-Compliance-Supplement_FINAL_08.06.20.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em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2.census.gov/govs/pubs/classification/2006_classification_manual.pdf"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ngress.gov/bill/117th-congress/house-bill/1319/tex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hyperlink" Target="https://www.gfoa.org/coronavirus" TargetMode="External"/><Relationship Id="rId3" Type="http://schemas.openxmlformats.org/officeDocument/2006/relationships/hyperlink" Target="https://home.treasury.gov/policy-issues/coronavirus/assistance-for-state-local-and-tribal-governments/state-and-local-fiscal-recovery-fund/request-funding" TargetMode="External"/><Relationship Id="rId7" Type="http://schemas.openxmlformats.org/officeDocument/2006/relationships/hyperlink" Target="https://home.treasury.gov/system/files/136/SLFRF-Compliance-and-Reporting-Guidance.pdf" TargetMode="External"/><Relationship Id="rId12" Type="http://schemas.openxmlformats.org/officeDocument/2006/relationships/hyperlink" Target="https://www.gfoa.org/american-rescue-plan-spending-guiding-principles" TargetMode="External"/><Relationship Id="rId2" Type="http://schemas.openxmlformats.org/officeDocument/2006/relationships/hyperlink" Target="https://home.treasury.gov/policy-issues/coronavirus/assistance-for-state-local-and-tribal-governments/state-and-local-fiscal-recovery-funds/recipient-compliance-and-reporting-responsibilities" TargetMode="External"/><Relationship Id="rId1" Type="http://schemas.openxmlformats.org/officeDocument/2006/relationships/slideLayout" Target="../slideLayouts/slideLayout7.xml"/><Relationship Id="rId6" Type="http://schemas.openxmlformats.org/officeDocument/2006/relationships/hyperlink" Target="https://home.treasury.gov/policy-issues/coronavirus/assistance-for-state-local-and-tribal-governments/state-and-local-fiscal-recovery-fund/non-entitlement-units" TargetMode="External"/><Relationship Id="rId11" Type="http://schemas.openxmlformats.org/officeDocument/2006/relationships/hyperlink" Target="https://www.gfoa.org/cslfrf-guidance-faq" TargetMode="External"/><Relationship Id="rId5" Type="http://schemas.openxmlformats.org/officeDocument/2006/relationships/hyperlink" Target="https://home.treasury.gov/system/files/136/SLFRPFAQ.pdf" TargetMode="External"/><Relationship Id="rId10" Type="http://schemas.openxmlformats.org/officeDocument/2006/relationships/hyperlink" Target="https://www.gfoa.org/materials/arpa-revenue-calculator" TargetMode="External"/><Relationship Id="rId4" Type="http://schemas.openxmlformats.org/officeDocument/2006/relationships/hyperlink" Target="https://www.govinfo.gov/content/pkg/FR-2021-05-17/pdf/2021-10283.pdf" TargetMode="External"/><Relationship Id="rId9" Type="http://schemas.openxmlformats.org/officeDocument/2006/relationships/hyperlink" Target="https://www.gfoa.org/flc-analysis-of-american-rescue-plan"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ongress.gov/bill/117th-congress/house-bill/1319/text#toc-H65C66E46488F4CB6ACD99E77DF090885"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823782"/>
            <a:ext cx="11868150" cy="1470025"/>
          </a:xfrm>
        </p:spPr>
        <p:txBody>
          <a:bodyPr>
            <a:normAutofit fontScale="90000"/>
          </a:bodyPr>
          <a:lstStyle/>
          <a:p>
            <a:r>
              <a:rPr lang="en-US" sz="6600" b="1" dirty="0" smtClean="0"/>
              <a:t>The American Rescue Plan Act</a:t>
            </a:r>
            <a:endParaRPr lang="en-US" sz="6600" b="1" i="1" dirty="0"/>
          </a:p>
        </p:txBody>
      </p:sp>
    </p:spTree>
    <p:extLst>
      <p:ext uri="{BB962C8B-B14F-4D97-AF65-F5344CB8AC3E}">
        <p14:creationId xmlns:p14="http://schemas.microsoft.com/office/powerpoint/2010/main" val="844927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GFOA ARPA Guiding Principles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Take Time and Careful Consideration</a:t>
            </a:r>
          </a:p>
          <a:p>
            <a:endParaRPr lang="en-US" dirty="0" smtClean="0"/>
          </a:p>
          <a:p>
            <a:pPr lvl="1"/>
            <a:r>
              <a:rPr lang="en-US" dirty="0"/>
              <a:t>Use other dedicated grants and programs first whenever possible and save ARPA funds for priorities not eligible for other federal and state assistance programs. </a:t>
            </a:r>
            <a:endParaRPr lang="en-US" dirty="0" smtClean="0"/>
          </a:p>
          <a:p>
            <a:pPr lvl="1"/>
            <a:endParaRPr lang="en-US" dirty="0"/>
          </a:p>
          <a:p>
            <a:pPr lvl="1"/>
            <a:r>
              <a:rPr lang="en-US" dirty="0"/>
              <a:t>Whenever possible, expenditures related to the ARPA funding should be spread over the qualifying period (through December 31, 2024) to enhance budgetary and financial stability. </a:t>
            </a:r>
            <a:endParaRPr lang="en-US" dirty="0" smtClean="0"/>
          </a:p>
          <a:p>
            <a:pPr lvl="1"/>
            <a:endParaRPr lang="en-US" dirty="0"/>
          </a:p>
          <a:p>
            <a:pPr lvl="1"/>
            <a:r>
              <a:rPr lang="en-US" dirty="0"/>
              <a:t>Adequate time should be taken to carefully consider all alternatives for the prudent use of ARPA funding prior to committing the resources to ensure the best use of the temporary funding.</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E6CEC-61C6-4D38-A642-FACB01E37C77}" type="slidenum">
              <a:rPr kumimoji="0" lang="en-US" sz="1000" b="0" i="0" u="none" strike="noStrike" kern="1200" cap="none" spc="0" normalizeH="0" baseline="0" noProof="0" smtClean="0">
                <a:ln>
                  <a:noFill/>
                </a:ln>
                <a:solidFill>
                  <a:prstClr val="black"/>
                </a:solidFill>
                <a:effectLst/>
                <a:uLnTx/>
                <a:uFillTx/>
                <a:latin typeface="Helvetic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black"/>
              </a:solidFill>
              <a:effectLst/>
              <a:uLnTx/>
              <a:uFillTx/>
              <a:latin typeface="Helvetica" pitchFamily="34" charset="0"/>
              <a:ea typeface="+mn-ea"/>
              <a:cs typeface="+mn-cs"/>
            </a:endParaRPr>
          </a:p>
        </p:txBody>
      </p:sp>
    </p:spTree>
    <p:extLst>
      <p:ext uri="{BB962C8B-B14F-4D97-AF65-F5344CB8AC3E}">
        <p14:creationId xmlns:p14="http://schemas.microsoft.com/office/powerpoint/2010/main" val="1881291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Guidance and Central Statements</a:t>
            </a:r>
            <a:endParaRPr lang="en-US" b="1" dirty="0"/>
          </a:p>
        </p:txBody>
      </p:sp>
    </p:spTree>
    <p:extLst>
      <p:ext uri="{BB962C8B-B14F-4D97-AF65-F5344CB8AC3E}">
        <p14:creationId xmlns:p14="http://schemas.microsoft.com/office/powerpoint/2010/main" val="75117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New Best Friends</a:t>
            </a:r>
            <a:endParaRPr lang="en-US" dirty="0"/>
          </a:p>
        </p:txBody>
      </p:sp>
      <p:sp>
        <p:nvSpPr>
          <p:cNvPr id="3" name="Content Placeholder 2"/>
          <p:cNvSpPr>
            <a:spLocks noGrp="1"/>
          </p:cNvSpPr>
          <p:nvPr>
            <p:ph idx="1"/>
          </p:nvPr>
        </p:nvSpPr>
        <p:spPr/>
        <p:txBody>
          <a:bodyPr/>
          <a:lstStyle/>
          <a:p>
            <a:r>
              <a:rPr lang="en-US" dirty="0" smtClean="0"/>
              <a:t>The Interim Final Rule</a:t>
            </a:r>
          </a:p>
          <a:p>
            <a:r>
              <a:rPr lang="en-US" dirty="0" smtClean="0"/>
              <a:t>Frequently Asked Questions</a:t>
            </a:r>
          </a:p>
          <a:p>
            <a:r>
              <a:rPr lang="en-US" dirty="0" smtClean="0"/>
              <a:t>Compliance and Reporting Guide</a:t>
            </a:r>
          </a:p>
          <a:p>
            <a:r>
              <a:rPr lang="en-US" dirty="0" smtClean="0"/>
              <a:t>The User Guide for Treasury’s Portal</a:t>
            </a:r>
          </a:p>
          <a:p>
            <a:r>
              <a:rPr lang="en-US" dirty="0" smtClean="0"/>
              <a:t>2CFR200 and all Compliance Supplements</a:t>
            </a:r>
          </a:p>
          <a:p>
            <a:r>
              <a:rPr lang="en-US" dirty="0" smtClean="0"/>
              <a:t>GFOA</a:t>
            </a:r>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12489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0600"/>
          </a:xfrm>
        </p:spPr>
        <p:txBody>
          <a:bodyPr/>
          <a:lstStyle/>
          <a:p>
            <a:r>
              <a:rPr lang="en-US" dirty="0" smtClean="0"/>
              <a:t>Central Statements</a:t>
            </a:r>
            <a:endParaRPr lang="en-US" dirty="0"/>
          </a:p>
        </p:txBody>
      </p:sp>
      <p:sp>
        <p:nvSpPr>
          <p:cNvPr id="3" name="Slide Number Placeholder 2"/>
          <p:cNvSpPr>
            <a:spLocks noGrp="1"/>
          </p:cNvSpPr>
          <p:nvPr>
            <p:ph type="sldNum" sz="quarter" idx="12"/>
          </p:nvPr>
        </p:nvSpPr>
        <p:spPr/>
        <p:txBody>
          <a:bodyPr/>
          <a:lstStyle/>
          <a:p>
            <a:pPr>
              <a:defRPr/>
            </a:pPr>
            <a:fld id="{B4F750C2-B29C-4423-8962-B2DE612E97D6}" type="slidenum">
              <a:rPr lang="en-US" smtClean="0">
                <a:solidFill>
                  <a:prstClr val="black"/>
                </a:solidFill>
              </a:rPr>
              <a:pPr>
                <a:defRPr/>
              </a:pPr>
              <a:t>13</a:t>
            </a:fld>
            <a:endParaRPr lang="en-US" dirty="0">
              <a:solidFill>
                <a:prstClr val="black"/>
              </a:solidFill>
            </a:endParaRPr>
          </a:p>
        </p:txBody>
      </p:sp>
      <p:sp>
        <p:nvSpPr>
          <p:cNvPr id="4" name="Text Placeholder 3"/>
          <p:cNvSpPr>
            <a:spLocks noGrp="1"/>
          </p:cNvSpPr>
          <p:nvPr>
            <p:ph type="body" sz="quarter" idx="13"/>
          </p:nvPr>
        </p:nvSpPr>
        <p:spPr>
          <a:xfrm>
            <a:off x="533400" y="1022880"/>
            <a:ext cx="11049000" cy="5257800"/>
          </a:xfrm>
        </p:spPr>
        <p:txBody>
          <a:bodyPr>
            <a:normAutofit lnSpcReduction="10000"/>
          </a:bodyPr>
          <a:lstStyle/>
          <a:p>
            <a:r>
              <a:rPr lang="en-US" sz="2000" b="1" dirty="0" smtClean="0"/>
              <a:t>RESTRICTIONS:</a:t>
            </a:r>
          </a:p>
          <a:p>
            <a:pPr lvl="1"/>
            <a:r>
              <a:rPr lang="en-US" sz="1800" dirty="0" smtClean="0"/>
              <a:t>Depositing funds </a:t>
            </a:r>
            <a:r>
              <a:rPr lang="en-US" sz="1800" dirty="0"/>
              <a:t>into a pension </a:t>
            </a:r>
            <a:r>
              <a:rPr lang="en-US" sz="1800" dirty="0" smtClean="0"/>
              <a:t>fund. </a:t>
            </a:r>
          </a:p>
          <a:p>
            <a:pPr lvl="1"/>
            <a:r>
              <a:rPr lang="en-US" sz="1800" dirty="0" smtClean="0"/>
              <a:t>Offsetting a </a:t>
            </a:r>
            <a:r>
              <a:rPr lang="en-US" sz="1800" dirty="0"/>
              <a:t>reduction in net tax revenue caused by the recipient’s change in law, regulation, or administrative </a:t>
            </a:r>
            <a:r>
              <a:rPr lang="en-US" sz="1800" dirty="0" smtClean="0"/>
              <a:t>interpretation (States/Territories only). </a:t>
            </a:r>
            <a:endParaRPr lang="en-US" sz="1800" dirty="0"/>
          </a:p>
          <a:p>
            <a:pPr lvl="1"/>
            <a:r>
              <a:rPr lang="en-US" sz="1800" dirty="0" smtClean="0"/>
              <a:t>Generally, using funds </a:t>
            </a:r>
            <a:r>
              <a:rPr lang="en-US" sz="1800" dirty="0"/>
              <a:t>as non-Federal </a:t>
            </a:r>
            <a:r>
              <a:rPr lang="en-US" sz="1800" dirty="0" smtClean="0"/>
              <a:t>match for other Federal Programs.</a:t>
            </a:r>
          </a:p>
          <a:p>
            <a:pPr lvl="1"/>
            <a:r>
              <a:rPr lang="en-US" sz="1800" dirty="0" smtClean="0"/>
              <a:t>Generally, recipients may not use funds directly to service debt, satisfy a judgment or settlement, or contribute to a “rainy day” fund. </a:t>
            </a:r>
            <a:br>
              <a:rPr lang="en-US" sz="1800" dirty="0" smtClean="0"/>
            </a:br>
            <a:endParaRPr lang="en-US" sz="1800" dirty="0" smtClean="0"/>
          </a:p>
          <a:p>
            <a:r>
              <a:rPr lang="en-US" sz="2000" b="1" dirty="0" smtClean="0"/>
              <a:t>Covered period: March </a:t>
            </a:r>
            <a:r>
              <a:rPr lang="en-US" sz="2000" b="1" dirty="0"/>
              <a:t>3, </a:t>
            </a:r>
            <a:r>
              <a:rPr lang="en-US" sz="2000" b="1" dirty="0" smtClean="0"/>
              <a:t>2021 - December </a:t>
            </a:r>
            <a:r>
              <a:rPr lang="en-US" sz="2000" b="1" dirty="0"/>
              <a:t>31, 2024 </a:t>
            </a:r>
            <a:endParaRPr lang="en-US" sz="2000" b="1" dirty="0" smtClean="0"/>
          </a:p>
          <a:p>
            <a:pPr lvl="1"/>
            <a:r>
              <a:rPr lang="en-US" sz="1800" dirty="0" smtClean="0"/>
              <a:t>Unless otherwise noted (e.g. premium pay)</a:t>
            </a:r>
          </a:p>
          <a:p>
            <a:r>
              <a:rPr lang="en-US" sz="2000" b="1" dirty="0" smtClean="0"/>
              <a:t>Costs </a:t>
            </a:r>
            <a:r>
              <a:rPr lang="en-US" sz="2000" b="1" dirty="0"/>
              <a:t>can be incurred by </a:t>
            </a:r>
            <a:r>
              <a:rPr lang="en-US" sz="2000" b="1" dirty="0" smtClean="0"/>
              <a:t>December </a:t>
            </a:r>
            <a:r>
              <a:rPr lang="en-US" sz="2000" b="1" dirty="0"/>
              <a:t>31, </a:t>
            </a:r>
            <a:r>
              <a:rPr lang="en-US" sz="2000" b="1" dirty="0" smtClean="0"/>
              <a:t>2024 </a:t>
            </a:r>
          </a:p>
          <a:p>
            <a:pPr lvl="1"/>
            <a:r>
              <a:rPr lang="en-US" sz="2000" dirty="0" smtClean="0"/>
              <a:t>Must be </a:t>
            </a:r>
            <a:r>
              <a:rPr lang="en-US" sz="2000" b="1" dirty="0" smtClean="0"/>
              <a:t>expended by December 31, 2026</a:t>
            </a:r>
            <a:br>
              <a:rPr lang="en-US" sz="2000" b="1" dirty="0" smtClean="0"/>
            </a:br>
            <a:endParaRPr lang="en-US" sz="2000" b="1" dirty="0" smtClean="0"/>
          </a:p>
          <a:p>
            <a:r>
              <a:rPr lang="en-US" sz="2000" b="1" dirty="0" smtClean="0"/>
              <a:t>“Incurred” has the same meaning given to “financial obligation” in 2 CFR § 200.1</a:t>
            </a:r>
          </a:p>
          <a:p>
            <a:pPr lvl="1"/>
            <a:r>
              <a:rPr lang="en-US" sz="1800" i="1" u="sng" dirty="0" smtClean="0"/>
              <a:t>Financial Obligation</a:t>
            </a:r>
            <a:r>
              <a:rPr lang="en-US" sz="1800" i="1" dirty="0" smtClean="0"/>
              <a:t>: “</a:t>
            </a:r>
            <a:r>
              <a:rPr lang="en-US" sz="1800" dirty="0" smtClean="0"/>
              <a:t>An </a:t>
            </a:r>
            <a:r>
              <a:rPr lang="en-US" sz="1800" dirty="0"/>
              <a:t>order placed for property and services and entering into contracts, subawards, and similar transactions that require </a:t>
            </a:r>
            <a:r>
              <a:rPr lang="en-US" sz="1800" dirty="0" smtClean="0"/>
              <a:t>payment”. </a:t>
            </a:r>
          </a:p>
          <a:p>
            <a:pPr lvl="2"/>
            <a:r>
              <a:rPr lang="en-US" sz="1400" dirty="0" smtClean="0"/>
              <a:t>Definition does not qualify in GAAP</a:t>
            </a:r>
            <a:endParaRPr lang="en-US" sz="1400" dirty="0"/>
          </a:p>
          <a:p>
            <a:pPr lvl="1"/>
            <a:endParaRPr lang="en-US" sz="2000" dirty="0"/>
          </a:p>
          <a:p>
            <a:pPr lvl="1"/>
            <a:endParaRPr lang="en-US" sz="2000" dirty="0" smtClean="0"/>
          </a:p>
          <a:p>
            <a:endParaRPr lang="en-US" sz="2400" dirty="0"/>
          </a:p>
          <a:p>
            <a:endParaRPr lang="en-US" sz="2800" dirty="0"/>
          </a:p>
        </p:txBody>
      </p:sp>
    </p:spTree>
    <p:extLst>
      <p:ext uri="{BB962C8B-B14F-4D97-AF65-F5344CB8AC3E}">
        <p14:creationId xmlns:p14="http://schemas.microsoft.com/office/powerpoint/2010/main" val="1049037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0600"/>
          </a:xfrm>
        </p:spPr>
        <p:txBody>
          <a:bodyPr/>
          <a:lstStyle/>
          <a:p>
            <a:r>
              <a:rPr lang="en-US" dirty="0" smtClean="0"/>
              <a:t>Other Circumstances</a:t>
            </a:r>
            <a:endParaRPr lang="en-US" dirty="0"/>
          </a:p>
        </p:txBody>
      </p:sp>
      <p:sp>
        <p:nvSpPr>
          <p:cNvPr id="3" name="Slide Number Placeholder 2"/>
          <p:cNvSpPr>
            <a:spLocks noGrp="1"/>
          </p:cNvSpPr>
          <p:nvPr>
            <p:ph type="sldNum" sz="quarter" idx="12"/>
          </p:nvPr>
        </p:nvSpPr>
        <p:spPr/>
        <p:txBody>
          <a:bodyPr/>
          <a:lstStyle/>
          <a:p>
            <a:pPr>
              <a:defRPr/>
            </a:pPr>
            <a:fld id="{B4F750C2-B29C-4423-8962-B2DE612E97D6}" type="slidenum">
              <a:rPr lang="en-US" smtClean="0">
                <a:solidFill>
                  <a:prstClr val="black"/>
                </a:solidFill>
              </a:rPr>
              <a:pPr>
                <a:defRPr/>
              </a:pPr>
              <a:t>14</a:t>
            </a:fld>
            <a:endParaRPr lang="en-US" dirty="0">
              <a:solidFill>
                <a:prstClr val="black"/>
              </a:solidFill>
            </a:endParaRPr>
          </a:p>
        </p:txBody>
      </p:sp>
      <p:sp>
        <p:nvSpPr>
          <p:cNvPr id="4" name="Text Placeholder 3"/>
          <p:cNvSpPr>
            <a:spLocks noGrp="1"/>
          </p:cNvSpPr>
          <p:nvPr>
            <p:ph type="body" sz="quarter" idx="13"/>
          </p:nvPr>
        </p:nvSpPr>
        <p:spPr>
          <a:xfrm>
            <a:off x="609600" y="1447800"/>
            <a:ext cx="11049000" cy="4953000"/>
          </a:xfrm>
        </p:spPr>
        <p:txBody>
          <a:bodyPr/>
          <a:lstStyle/>
          <a:p>
            <a:r>
              <a:rPr lang="en-US" sz="2800" b="1" dirty="0" smtClean="0"/>
              <a:t>Public </a:t>
            </a:r>
            <a:r>
              <a:rPr lang="en-US" sz="2800" b="1" dirty="0"/>
              <a:t>Health/Negative Economic Impact: </a:t>
            </a:r>
            <a:endParaRPr lang="en-US" sz="2800" b="1" dirty="0" smtClean="0"/>
          </a:p>
          <a:p>
            <a:pPr lvl="1"/>
            <a:r>
              <a:rPr lang="en-US" sz="2400" dirty="0"/>
              <a:t>B</a:t>
            </a:r>
            <a:r>
              <a:rPr lang="en-US" sz="2400" dirty="0" smtClean="0"/>
              <a:t>eneficiaries may </a:t>
            </a:r>
            <a:r>
              <a:rPr lang="en-US" sz="2400" dirty="0"/>
              <a:t>have incurred </a:t>
            </a:r>
            <a:r>
              <a:rPr lang="en-US" sz="2400" u="sng" dirty="0"/>
              <a:t>arrearages prior to the covered period</a:t>
            </a:r>
            <a:r>
              <a:rPr lang="en-US" sz="2400" dirty="0"/>
              <a:t>, </a:t>
            </a:r>
            <a:r>
              <a:rPr lang="en-US" sz="2400" dirty="0" smtClean="0"/>
              <a:t>as long as the </a:t>
            </a:r>
            <a:r>
              <a:rPr lang="en-US" sz="2400" u="sng" dirty="0" smtClean="0"/>
              <a:t>expenditure</a:t>
            </a:r>
            <a:r>
              <a:rPr lang="en-US" sz="2400" dirty="0" smtClean="0"/>
              <a:t> of </a:t>
            </a:r>
            <a:r>
              <a:rPr lang="en-US" sz="2400" dirty="0"/>
              <a:t>the prime recipient was </a:t>
            </a:r>
            <a:r>
              <a:rPr lang="en-US" sz="2400" u="sng" dirty="0"/>
              <a:t>in the covered </a:t>
            </a:r>
            <a:r>
              <a:rPr lang="en-US" sz="2400" u="sng" dirty="0" smtClean="0"/>
              <a:t>period.</a:t>
            </a:r>
            <a:endParaRPr lang="en-US" sz="2400" u="sng" dirty="0"/>
          </a:p>
          <a:p>
            <a:r>
              <a:rPr lang="en-US" sz="2800" b="1" dirty="0"/>
              <a:t>Premium P</a:t>
            </a:r>
            <a:r>
              <a:rPr lang="en-US" sz="2800" b="1" dirty="0" smtClean="0"/>
              <a:t>ay:</a:t>
            </a:r>
            <a:r>
              <a:rPr lang="en-US" sz="2800" dirty="0" smtClean="0"/>
              <a:t> </a:t>
            </a:r>
          </a:p>
          <a:p>
            <a:pPr lvl="1"/>
            <a:r>
              <a:rPr lang="en-US" sz="2400" dirty="0"/>
              <a:t>M</a:t>
            </a:r>
            <a:r>
              <a:rPr lang="en-US" sz="2400" dirty="0" smtClean="0"/>
              <a:t>ay be used </a:t>
            </a:r>
            <a:r>
              <a:rPr lang="en-US" sz="2400" dirty="0"/>
              <a:t>for a </a:t>
            </a:r>
            <a:r>
              <a:rPr lang="en-US" sz="2400" u="sng" dirty="0"/>
              <a:t>period prior to the covered period</a:t>
            </a:r>
            <a:r>
              <a:rPr lang="en-US" sz="2400" dirty="0"/>
              <a:t>, but the </a:t>
            </a:r>
            <a:r>
              <a:rPr lang="en-US" sz="2400" u="sng" dirty="0"/>
              <a:t>expenditure</a:t>
            </a:r>
            <a:r>
              <a:rPr lang="en-US" sz="2400" dirty="0"/>
              <a:t> of the prime recipient has to be </a:t>
            </a:r>
            <a:r>
              <a:rPr lang="en-US" sz="2400" u="sng" dirty="0" smtClean="0"/>
              <a:t>within </a:t>
            </a:r>
            <a:r>
              <a:rPr lang="en-US" sz="2400" u="sng" dirty="0"/>
              <a:t>the covered </a:t>
            </a:r>
            <a:r>
              <a:rPr lang="en-US" sz="2400" u="sng" dirty="0" smtClean="0"/>
              <a:t>period.</a:t>
            </a:r>
            <a:endParaRPr lang="en-US" sz="2400" u="sng" dirty="0"/>
          </a:p>
          <a:p>
            <a:r>
              <a:rPr lang="en-US" sz="2800" b="1" dirty="0" smtClean="0"/>
              <a:t>Eligible Projects:</a:t>
            </a:r>
          </a:p>
          <a:p>
            <a:pPr lvl="1"/>
            <a:r>
              <a:rPr lang="en-US" sz="2400" dirty="0"/>
              <a:t>R</a:t>
            </a:r>
            <a:r>
              <a:rPr lang="en-US" sz="2400" dirty="0" smtClean="0"/>
              <a:t>ecipients </a:t>
            </a:r>
            <a:r>
              <a:rPr lang="en-US" sz="2400" dirty="0"/>
              <a:t>may use </a:t>
            </a:r>
            <a:r>
              <a:rPr lang="en-US" sz="2400" dirty="0" smtClean="0"/>
              <a:t>funds </a:t>
            </a:r>
            <a:r>
              <a:rPr lang="en-US" sz="2400" dirty="0"/>
              <a:t>to cover costs incurred for </a:t>
            </a:r>
            <a:r>
              <a:rPr lang="en-US" sz="2400" u="sng" dirty="0"/>
              <a:t>eligible projects planned or started prior to March 3, 2021</a:t>
            </a:r>
            <a:r>
              <a:rPr lang="en-US" sz="2400" dirty="0"/>
              <a:t> provided that the </a:t>
            </a:r>
            <a:r>
              <a:rPr lang="en-US" sz="2400" u="sng" dirty="0"/>
              <a:t>project costs </a:t>
            </a:r>
            <a:r>
              <a:rPr lang="en-US" sz="2400" dirty="0"/>
              <a:t>covered by the </a:t>
            </a:r>
            <a:r>
              <a:rPr lang="en-US" sz="2400" dirty="0" smtClean="0"/>
              <a:t>funds </a:t>
            </a:r>
            <a:r>
              <a:rPr lang="en-US" sz="2400" dirty="0"/>
              <a:t>were </a:t>
            </a:r>
            <a:r>
              <a:rPr lang="en-US" sz="2400" u="sng" dirty="0"/>
              <a:t>incurred after March 3, 2021</a:t>
            </a:r>
            <a:r>
              <a:rPr lang="en-US" sz="2400" dirty="0"/>
              <a:t>. </a:t>
            </a:r>
          </a:p>
        </p:txBody>
      </p:sp>
    </p:spTree>
    <p:extLst>
      <p:ext uri="{BB962C8B-B14F-4D97-AF65-F5344CB8AC3E}">
        <p14:creationId xmlns:p14="http://schemas.microsoft.com/office/powerpoint/2010/main" val="1155282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0600"/>
          </a:xfrm>
        </p:spPr>
        <p:txBody>
          <a:bodyPr/>
          <a:lstStyle/>
          <a:p>
            <a:r>
              <a:rPr lang="en-US" dirty="0" smtClean="0"/>
              <a:t>Recipients &amp; Sub-recipients</a:t>
            </a:r>
            <a:endParaRPr lang="en-US" dirty="0"/>
          </a:p>
        </p:txBody>
      </p:sp>
      <p:sp>
        <p:nvSpPr>
          <p:cNvPr id="4" name="Text Placeholder 3"/>
          <p:cNvSpPr>
            <a:spLocks noGrp="1"/>
          </p:cNvSpPr>
          <p:nvPr>
            <p:ph type="body" sz="quarter" idx="13"/>
          </p:nvPr>
        </p:nvSpPr>
        <p:spPr>
          <a:xfrm>
            <a:off x="533400" y="1143000"/>
            <a:ext cx="11049000" cy="5334000"/>
          </a:xfrm>
        </p:spPr>
        <p:txBody>
          <a:bodyPr/>
          <a:lstStyle/>
          <a:p>
            <a:pPr lvl="0"/>
            <a:r>
              <a:rPr lang="en-US" sz="2400" b="1" dirty="0" smtClean="0"/>
              <a:t>Recipients</a:t>
            </a:r>
            <a:r>
              <a:rPr lang="en-US" sz="2400" dirty="0" smtClean="0"/>
              <a:t>: Eligible </a:t>
            </a:r>
            <a:r>
              <a:rPr lang="en-US" sz="2400" dirty="0"/>
              <a:t>entities identified in </a:t>
            </a:r>
            <a:r>
              <a:rPr lang="en-US" sz="2400" dirty="0" smtClean="0"/>
              <a:t>sections 602 </a:t>
            </a:r>
            <a:r>
              <a:rPr lang="en-US" sz="2400" dirty="0"/>
              <a:t>and 603 that </a:t>
            </a:r>
            <a:r>
              <a:rPr lang="en-US" sz="2400" dirty="0" smtClean="0"/>
              <a:t>received </a:t>
            </a:r>
            <a:r>
              <a:rPr lang="en-US" sz="2400" dirty="0"/>
              <a:t>a </a:t>
            </a:r>
            <a:r>
              <a:rPr lang="en-US" sz="2400" dirty="0" smtClean="0"/>
              <a:t>CSLFRF award:</a:t>
            </a:r>
          </a:p>
          <a:p>
            <a:pPr lvl="1"/>
            <a:r>
              <a:rPr lang="en-US" sz="2000" dirty="0"/>
              <a:t>States and the District of </a:t>
            </a:r>
            <a:r>
              <a:rPr lang="en-US" sz="2000" dirty="0" smtClean="0"/>
              <a:t>Columbia, Territories, Tribal governments, Counties, Metropolitan cities, Non-entitlement </a:t>
            </a:r>
            <a:r>
              <a:rPr lang="en-US" sz="2000" dirty="0"/>
              <a:t>units, or smaller local </a:t>
            </a:r>
            <a:r>
              <a:rPr lang="en-US" sz="2000" dirty="0" smtClean="0"/>
              <a:t>governments. </a:t>
            </a:r>
            <a:endParaRPr lang="en-US" sz="2000" dirty="0"/>
          </a:p>
          <a:p>
            <a:r>
              <a:rPr lang="en-US" sz="2400" b="1" dirty="0" smtClean="0"/>
              <a:t>Sub-recipients: </a:t>
            </a:r>
            <a:r>
              <a:rPr lang="en-US" sz="2400" dirty="0"/>
              <a:t>E</a:t>
            </a:r>
            <a:r>
              <a:rPr lang="en-US" sz="2400" dirty="0" smtClean="0"/>
              <a:t>ntities </a:t>
            </a:r>
            <a:r>
              <a:rPr lang="en-US" sz="2400" dirty="0"/>
              <a:t>that receive a </a:t>
            </a:r>
            <a:r>
              <a:rPr lang="en-US" sz="2400" dirty="0" smtClean="0"/>
              <a:t>sub-award </a:t>
            </a:r>
            <a:r>
              <a:rPr lang="en-US" sz="2400" dirty="0"/>
              <a:t>from a recipient to carry out the purposes (</a:t>
            </a:r>
            <a:r>
              <a:rPr lang="en-US" sz="2400" dirty="0" smtClean="0"/>
              <a:t>program/project</a:t>
            </a:r>
            <a:r>
              <a:rPr lang="en-US" sz="2400" dirty="0"/>
              <a:t>) of the </a:t>
            </a:r>
            <a:r>
              <a:rPr lang="en-US" sz="2400" dirty="0" smtClean="0"/>
              <a:t>award </a:t>
            </a:r>
            <a:r>
              <a:rPr lang="en-US" sz="2400" dirty="0"/>
              <a:t>on behalf of the </a:t>
            </a:r>
            <a:r>
              <a:rPr lang="en-US" sz="2400" dirty="0" smtClean="0"/>
              <a:t>recipient.</a:t>
            </a:r>
            <a:br>
              <a:rPr lang="en-US" sz="2400" dirty="0" smtClean="0"/>
            </a:br>
            <a:endParaRPr lang="en-US" sz="2400" dirty="0"/>
          </a:p>
          <a:p>
            <a:r>
              <a:rPr lang="en-US" sz="2400" b="1" dirty="0" smtClean="0"/>
              <a:t>Recipients</a:t>
            </a:r>
            <a:r>
              <a:rPr lang="en-US" sz="2400" dirty="0" smtClean="0"/>
              <a:t> </a:t>
            </a:r>
            <a:r>
              <a:rPr lang="en-US" sz="2400" b="1" dirty="0" smtClean="0"/>
              <a:t>are </a:t>
            </a:r>
            <a:r>
              <a:rPr lang="en-US" sz="2400" b="1" dirty="0"/>
              <a:t>responsible for </a:t>
            </a:r>
            <a:r>
              <a:rPr lang="en-US" sz="2400" b="1" dirty="0" smtClean="0"/>
              <a:t>sub-recipient monitoring</a:t>
            </a:r>
            <a:r>
              <a:rPr lang="en-US" sz="2400" dirty="0" smtClean="0"/>
              <a:t>:</a:t>
            </a:r>
            <a:endParaRPr lang="en-US" sz="2400" dirty="0"/>
          </a:p>
          <a:p>
            <a:pPr lvl="1"/>
            <a:r>
              <a:rPr lang="en-US" sz="2200" dirty="0"/>
              <a:t>Clearly identify to the </a:t>
            </a:r>
            <a:r>
              <a:rPr lang="en-US" sz="2200" dirty="0" smtClean="0"/>
              <a:t>sub-recipient </a:t>
            </a:r>
            <a:r>
              <a:rPr lang="en-US" sz="2200" dirty="0"/>
              <a:t>that the award is </a:t>
            </a:r>
            <a:r>
              <a:rPr lang="en-US" sz="2200" dirty="0" smtClean="0"/>
              <a:t>CSLFRF.</a:t>
            </a:r>
          </a:p>
          <a:p>
            <a:pPr lvl="1"/>
            <a:r>
              <a:rPr lang="en-US" sz="2200" dirty="0"/>
              <a:t>I</a:t>
            </a:r>
            <a:r>
              <a:rPr lang="en-US" sz="2200" dirty="0" smtClean="0"/>
              <a:t>dentify </a:t>
            </a:r>
            <a:r>
              <a:rPr lang="en-US" sz="2200" dirty="0"/>
              <a:t>all compliance requirements </a:t>
            </a:r>
            <a:r>
              <a:rPr lang="en-US" sz="2200" dirty="0" smtClean="0"/>
              <a:t>and </a:t>
            </a:r>
            <a:r>
              <a:rPr lang="en-US" sz="2200" dirty="0"/>
              <a:t>any reporting </a:t>
            </a:r>
            <a:r>
              <a:rPr lang="en-US" sz="2200" dirty="0" smtClean="0"/>
              <a:t>requirements.</a:t>
            </a:r>
          </a:p>
          <a:p>
            <a:pPr lvl="1"/>
            <a:r>
              <a:rPr lang="en-US" sz="2200" dirty="0" smtClean="0"/>
              <a:t>Initial </a:t>
            </a:r>
            <a:r>
              <a:rPr lang="en-US" sz="2200" dirty="0"/>
              <a:t>and ongoing evaluation of each </a:t>
            </a:r>
            <a:r>
              <a:rPr lang="en-US" sz="2200" dirty="0" smtClean="0"/>
              <a:t>sub-recipients </a:t>
            </a:r>
            <a:r>
              <a:rPr lang="en-US" sz="2200" dirty="0"/>
              <a:t>risk of </a:t>
            </a:r>
            <a:r>
              <a:rPr lang="en-US" sz="2200" dirty="0" smtClean="0"/>
              <a:t>noncompliance.</a:t>
            </a:r>
            <a:endParaRPr lang="en-US" sz="2200" dirty="0"/>
          </a:p>
          <a:p>
            <a:pPr lvl="1"/>
            <a:r>
              <a:rPr lang="en-US" sz="2200" dirty="0"/>
              <a:t>Develop written policies and procedures for </a:t>
            </a:r>
            <a:r>
              <a:rPr lang="en-US" sz="2200" dirty="0" smtClean="0"/>
              <a:t>sub-recipient </a:t>
            </a:r>
            <a:r>
              <a:rPr lang="en-US" sz="2200" dirty="0"/>
              <a:t>monitoring and risk evaluation as well as sufficient document retention </a:t>
            </a:r>
            <a:r>
              <a:rPr lang="en-US" sz="2200" dirty="0" smtClean="0"/>
              <a:t>policies.</a:t>
            </a:r>
            <a:endParaRPr lang="en-US" sz="2200" dirty="0"/>
          </a:p>
          <a:p>
            <a:endParaRPr lang="en-US" dirty="0"/>
          </a:p>
        </p:txBody>
      </p:sp>
    </p:spTree>
    <p:extLst>
      <p:ext uri="{BB962C8B-B14F-4D97-AF65-F5344CB8AC3E}">
        <p14:creationId xmlns:p14="http://schemas.microsoft.com/office/powerpoint/2010/main" val="470857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0600"/>
          </a:xfrm>
        </p:spPr>
        <p:txBody>
          <a:bodyPr/>
          <a:lstStyle/>
          <a:p>
            <a:r>
              <a:rPr lang="en-US" dirty="0" smtClean="0"/>
              <a:t>Uniform Administrative Requirements </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750C2-B29C-4423-8962-B2DE612E97D6}" type="slidenum">
              <a:rPr kumimoji="0" lang="en-US" sz="1400" b="1"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4" name="Text Placeholder 3"/>
          <p:cNvSpPr>
            <a:spLocks noGrp="1"/>
          </p:cNvSpPr>
          <p:nvPr>
            <p:ph type="body" sz="quarter" idx="13"/>
          </p:nvPr>
        </p:nvSpPr>
        <p:spPr>
          <a:xfrm>
            <a:off x="558800" y="1447800"/>
            <a:ext cx="11049000" cy="4648200"/>
          </a:xfrm>
        </p:spPr>
        <p:txBody>
          <a:bodyPr/>
          <a:lstStyle/>
          <a:p>
            <a:pPr>
              <a:buFont typeface="+mj-lt"/>
              <a:buAutoNum type="arabicPeriod"/>
            </a:pPr>
            <a:r>
              <a:rPr lang="en-US" sz="2800" b="1" dirty="0"/>
              <a:t>Review:</a:t>
            </a:r>
          </a:p>
          <a:p>
            <a:pPr lvl="1"/>
            <a:r>
              <a:rPr lang="en-US" sz="2400" b="1" dirty="0">
                <a:solidFill>
                  <a:srgbClr val="0C9797"/>
                </a:solidFill>
              </a:rPr>
              <a:t>Applicable Uniform Guidance</a:t>
            </a:r>
            <a:r>
              <a:rPr lang="en-US" sz="2400" b="1" dirty="0"/>
              <a:t> </a:t>
            </a:r>
            <a:r>
              <a:rPr lang="en-US" sz="2000" b="1" dirty="0"/>
              <a:t>(Link to </a:t>
            </a:r>
            <a:r>
              <a:rPr lang="en-US" sz="2000" b="1" dirty="0">
                <a:solidFill>
                  <a:srgbClr val="3365A5"/>
                </a:solidFill>
                <a:hlinkClick r:id="rId3"/>
              </a:rPr>
              <a:t>Electronic Code of Federal Regulations</a:t>
            </a:r>
            <a:r>
              <a:rPr lang="en-US" sz="2000" b="1" dirty="0"/>
              <a:t>),</a:t>
            </a:r>
          </a:p>
          <a:p>
            <a:pPr lvl="1"/>
            <a:r>
              <a:rPr lang="en-US" sz="2400" b="1" dirty="0">
                <a:hlinkClick r:id="rId4"/>
              </a:rPr>
              <a:t>2021 OMB Compliance Supplement </a:t>
            </a:r>
            <a:r>
              <a:rPr lang="en-US" sz="2400" b="1" dirty="0"/>
              <a:t> </a:t>
            </a:r>
            <a:endParaRPr lang="en-US" sz="2400" b="1" dirty="0" smtClean="0"/>
          </a:p>
          <a:p>
            <a:pPr lvl="1"/>
            <a:r>
              <a:rPr lang="en-US" sz="2400" b="1" u="sng" dirty="0" smtClean="0">
                <a:solidFill>
                  <a:srgbClr val="0C9797"/>
                </a:solidFill>
              </a:rPr>
              <a:t>Compliance </a:t>
            </a:r>
            <a:r>
              <a:rPr lang="en-US" sz="2400" b="1" u="sng" dirty="0">
                <a:solidFill>
                  <a:srgbClr val="0C9797"/>
                </a:solidFill>
              </a:rPr>
              <a:t>Supplement Addendum</a:t>
            </a:r>
            <a:r>
              <a:rPr lang="en-US" sz="2400" b="1" dirty="0"/>
              <a:t> </a:t>
            </a:r>
            <a:r>
              <a:rPr lang="en-US" sz="2000" b="1" dirty="0"/>
              <a:t>(expected issuance in Fall 2021)</a:t>
            </a:r>
            <a:r>
              <a:rPr lang="en-US" sz="2000" b="1" i="1" dirty="0"/>
              <a:t> </a:t>
            </a:r>
          </a:p>
          <a:p>
            <a:pPr>
              <a:buFont typeface="+mj-lt"/>
              <a:buAutoNum type="arabicPeriod"/>
            </a:pPr>
            <a:r>
              <a:rPr lang="en-US" sz="2800" b="1" dirty="0" smtClean="0"/>
              <a:t>Make </a:t>
            </a:r>
            <a:r>
              <a:rPr lang="en-US" sz="2800" b="1" dirty="0"/>
              <a:t>a plan:</a:t>
            </a:r>
          </a:p>
          <a:p>
            <a:pPr lvl="1"/>
            <a:r>
              <a:rPr lang="en-US" sz="2000" dirty="0"/>
              <a:t>Per </a:t>
            </a:r>
            <a:r>
              <a:rPr lang="ro-RO" sz="2000" dirty="0"/>
              <a:t>2 CFR 200.303</a:t>
            </a:r>
            <a:r>
              <a:rPr lang="en-US" sz="2000" dirty="0"/>
              <a:t>, your organization must </a:t>
            </a:r>
            <a:r>
              <a:rPr lang="en-US" sz="2000" b="1" dirty="0"/>
              <a:t>develop and implement effective internal controls</a:t>
            </a:r>
            <a:r>
              <a:rPr lang="en-US" sz="2000" dirty="0"/>
              <a:t> to ensure that funding decisions under the CSLFRF constitute eligible use of the funds and document determinations. </a:t>
            </a:r>
          </a:p>
          <a:p>
            <a:pPr lvl="1"/>
            <a:r>
              <a:rPr lang="en-US" sz="2000" dirty="0"/>
              <a:t>Pay particular attention to processes determining eligibility and period of performance</a:t>
            </a:r>
            <a:r>
              <a:rPr lang="en-US" sz="2000" dirty="0" smtClean="0"/>
              <a:t>.</a:t>
            </a:r>
          </a:p>
          <a:p>
            <a:pPr lvl="1"/>
            <a:endParaRPr lang="en-US" sz="2000" dirty="0"/>
          </a:p>
          <a:p>
            <a:endParaRPr lang="en-US" dirty="0"/>
          </a:p>
        </p:txBody>
      </p:sp>
    </p:spTree>
    <p:extLst>
      <p:ext uri="{BB962C8B-B14F-4D97-AF65-F5344CB8AC3E}">
        <p14:creationId xmlns:p14="http://schemas.microsoft.com/office/powerpoint/2010/main" val="1083234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4F750C2-B29C-4423-8962-B2DE612E97D6}" type="slidenum">
              <a:rPr lang="en-US" smtClean="0">
                <a:solidFill>
                  <a:prstClr val="black"/>
                </a:solidFill>
              </a:rPr>
              <a:pPr>
                <a:defRPr/>
              </a:pPr>
              <a:t>17</a:t>
            </a:fld>
            <a:endParaRPr lang="en-US" dirty="0">
              <a:solidFill>
                <a:prstClr val="black"/>
              </a:solidFill>
            </a:endParaRPr>
          </a:p>
        </p:txBody>
      </p:sp>
      <p:sp>
        <p:nvSpPr>
          <p:cNvPr id="5" name="Rectangle 4"/>
          <p:cNvSpPr/>
          <p:nvPr/>
        </p:nvSpPr>
        <p:spPr>
          <a:xfrm>
            <a:off x="556590" y="0"/>
            <a:ext cx="11310730" cy="6463308"/>
          </a:xfrm>
          <a:prstGeom prst="rect">
            <a:avLst/>
          </a:prstGeom>
          <a:noFill/>
        </p:spPr>
        <p:txBody>
          <a:bodyPr wrap="square" lIns="91440" tIns="45720" rIns="91440" bIns="45720">
            <a:spAutoFit/>
          </a:bodyPr>
          <a:lstStyle/>
          <a:p>
            <a:pPr algn="ctr"/>
            <a:r>
              <a:rPr lang="en-US" sz="138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WHEN WILL WE SEE THE FINAL RULE</a:t>
            </a:r>
            <a:endParaRPr lang="en-US" sz="13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478779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Eligible Expenditures</a:t>
            </a:r>
            <a:endParaRPr lang="en-US" b="1" dirty="0"/>
          </a:p>
        </p:txBody>
      </p:sp>
    </p:spTree>
    <p:extLst>
      <p:ext uri="{BB962C8B-B14F-4D97-AF65-F5344CB8AC3E}">
        <p14:creationId xmlns:p14="http://schemas.microsoft.com/office/powerpoint/2010/main" val="1742573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Eligible Expenditures: Four Main Categories</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sz="4000" dirty="0" smtClean="0"/>
              <a:t>COVID-19 or a negative economic impact</a:t>
            </a:r>
          </a:p>
          <a:p>
            <a:pPr marL="514350" indent="-514350">
              <a:buFont typeface="+mj-lt"/>
              <a:buAutoNum type="alphaUcPeriod"/>
            </a:pPr>
            <a:r>
              <a:rPr lang="en-US" sz="4000" dirty="0" smtClean="0"/>
              <a:t>Premium pay for eligible workers</a:t>
            </a:r>
          </a:p>
          <a:p>
            <a:pPr marL="514350" indent="-514350">
              <a:buFont typeface="+mj-lt"/>
              <a:buAutoNum type="alphaUcPeriod"/>
            </a:pPr>
            <a:r>
              <a:rPr lang="en-US" sz="4000" dirty="0" smtClean="0"/>
              <a:t>For government services to the extent of the loss of revenue</a:t>
            </a:r>
          </a:p>
          <a:p>
            <a:pPr marL="514350" indent="-514350">
              <a:buFont typeface="+mj-lt"/>
              <a:buAutoNum type="alphaUcPeriod"/>
            </a:pPr>
            <a:r>
              <a:rPr lang="en-US" sz="4000" dirty="0" smtClean="0"/>
              <a:t>Investments in water, sewer and broadband infrastructure</a:t>
            </a:r>
            <a:endParaRPr lang="en-US" sz="4000" dirty="0"/>
          </a:p>
          <a:p>
            <a:pPr lvl="1"/>
            <a:endParaRPr lang="en-US" dirty="0" smtClean="0"/>
          </a:p>
          <a:p>
            <a:pPr lvl="1"/>
            <a:endParaRPr lang="en-US" dirty="0" smtClean="0"/>
          </a:p>
          <a:p>
            <a:pPr lvl="1"/>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707125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a:bodyPr>
          <a:lstStyle/>
          <a:p>
            <a:r>
              <a:rPr lang="en-US" sz="4000" u="sng" dirty="0" smtClean="0"/>
              <a:t>Part 1</a:t>
            </a:r>
            <a:r>
              <a:rPr lang="en-US" sz="4000" dirty="0" smtClean="0"/>
              <a:t>: GFOA Guiding Principles</a:t>
            </a:r>
          </a:p>
          <a:p>
            <a:pPr marL="0" indent="0">
              <a:buNone/>
            </a:pPr>
            <a:endParaRPr lang="en-US" sz="4000" dirty="0" smtClean="0"/>
          </a:p>
          <a:p>
            <a:r>
              <a:rPr lang="en-US" sz="4000" u="sng" dirty="0" smtClean="0"/>
              <a:t>Part 2</a:t>
            </a:r>
            <a:r>
              <a:rPr lang="en-US" sz="4000" dirty="0" smtClean="0"/>
              <a:t>: Rules and Updates</a:t>
            </a:r>
          </a:p>
          <a:p>
            <a:pPr marL="0" indent="0">
              <a:buNone/>
            </a:pPr>
            <a:endParaRPr lang="en-US" sz="4000" dirty="0" smtClean="0"/>
          </a:p>
          <a:p>
            <a:r>
              <a:rPr lang="en-US" sz="4000" u="sng" dirty="0" smtClean="0"/>
              <a:t>Part 3</a:t>
            </a:r>
            <a:r>
              <a:rPr lang="en-US" sz="4000" dirty="0" smtClean="0"/>
              <a:t>: Compliance and Reporting</a:t>
            </a:r>
            <a:endParaRPr lang="en-US" sz="4000"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699226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2" y="2521130"/>
            <a:ext cx="11464833" cy="1143000"/>
          </a:xfrm>
        </p:spPr>
        <p:txBody>
          <a:bodyPr>
            <a:noAutofit/>
          </a:bodyPr>
          <a:lstStyle/>
          <a:p>
            <a:pPr marL="514350" indent="-514350">
              <a:buFont typeface="+mj-lt"/>
              <a:buAutoNum type="alphaUcPeriod"/>
            </a:pPr>
            <a:r>
              <a:rPr lang="en-US" sz="4000" b="1" dirty="0" smtClean="0"/>
              <a:t> COVID-19 </a:t>
            </a:r>
            <a:r>
              <a:rPr lang="en-US" sz="4000" b="1" dirty="0"/>
              <a:t>or a </a:t>
            </a:r>
            <a:r>
              <a:rPr lang="en-US" sz="4000" b="1" dirty="0" smtClean="0"/>
              <a:t>Negative Economic Impact</a:t>
            </a:r>
            <a:endParaRPr lang="en-US" sz="4000" b="1" dirty="0"/>
          </a:p>
        </p:txBody>
      </p:sp>
    </p:spTree>
    <p:extLst>
      <p:ext uri="{BB962C8B-B14F-4D97-AF65-F5344CB8AC3E}">
        <p14:creationId xmlns:p14="http://schemas.microsoft.com/office/powerpoint/2010/main" val="3230441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COVID-19 Eligible Expenditures</a:t>
            </a:r>
            <a:endParaRPr lang="en-US" b="1" dirty="0"/>
          </a:p>
        </p:txBody>
      </p:sp>
      <p:graphicFrame>
        <p:nvGraphicFramePr>
          <p:cNvPr id="7" name="Content Placeholder 6"/>
          <p:cNvGraphicFramePr>
            <a:graphicFrameLocks noGrp="1"/>
          </p:cNvGraphicFramePr>
          <p:nvPr>
            <p:ph idx="1"/>
            <p:extLst/>
          </p:nvPr>
        </p:nvGraphicFramePr>
        <p:xfrm>
          <a:off x="0" y="838201"/>
          <a:ext cx="12192000" cy="6209928"/>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74096471"/>
                    </a:ext>
                  </a:extLst>
                </a:gridCol>
                <a:gridCol w="6096000">
                  <a:extLst>
                    <a:ext uri="{9D8B030D-6E8A-4147-A177-3AD203B41FA5}">
                      <a16:colId xmlns:a16="http://schemas.microsoft.com/office/drawing/2014/main" val="2472613497"/>
                    </a:ext>
                  </a:extLst>
                </a:gridCol>
              </a:tblGrid>
              <a:tr h="454702">
                <a:tc>
                  <a:txBody>
                    <a:bodyPr/>
                    <a:lstStyle/>
                    <a:p>
                      <a:pPr algn="ctr"/>
                      <a:r>
                        <a:rPr lang="en-US" sz="2400" dirty="0" smtClean="0"/>
                        <a:t>Eligible Uses</a:t>
                      </a:r>
                      <a:endParaRPr lang="en-US" dirty="0"/>
                    </a:p>
                  </a:txBody>
                  <a:tcPr/>
                </a:tc>
                <a:tc>
                  <a:txBody>
                    <a:bodyPr/>
                    <a:lstStyle/>
                    <a:p>
                      <a:pPr algn="ctr"/>
                      <a:r>
                        <a:rPr lang="en-US" sz="2400" dirty="0" smtClean="0"/>
                        <a:t>Details</a:t>
                      </a:r>
                      <a:endParaRPr lang="en-US" dirty="0"/>
                    </a:p>
                  </a:txBody>
                  <a:tcPr/>
                </a:tc>
                <a:extLst>
                  <a:ext uri="{0D108BD9-81ED-4DB2-BD59-A6C34878D82A}">
                    <a16:rowId xmlns:a16="http://schemas.microsoft.com/office/drawing/2014/main" val="3456918512"/>
                  </a:ext>
                </a:extLst>
              </a:tr>
              <a:tr h="1455048">
                <a:tc>
                  <a:txBody>
                    <a:bodyPr/>
                    <a:lstStyle/>
                    <a:p>
                      <a:pPr marL="0" indent="0" algn="ctr">
                        <a:buFont typeface="Arial" panose="020B0604020202020204" pitchFamily="34" charset="0"/>
                        <a:buNone/>
                      </a:pPr>
                      <a:r>
                        <a:rPr lang="en-US" sz="2400" b="1" dirty="0" smtClean="0"/>
                        <a:t>Containing/Mitigating Covid-19</a:t>
                      </a:r>
                    </a:p>
                    <a:p>
                      <a:pPr marL="0" indent="0" algn="ctr">
                        <a:buFont typeface="Arial" panose="020B0604020202020204" pitchFamily="34" charset="0"/>
                        <a:buNone/>
                      </a:pPr>
                      <a:r>
                        <a:rPr lang="en-US" sz="2400" b="0" dirty="0" smtClean="0"/>
                        <a:t>(IFR</a:t>
                      </a:r>
                      <a:r>
                        <a:rPr lang="en-US" sz="2400" b="0" baseline="0" dirty="0" smtClean="0"/>
                        <a:t> p. 16)</a:t>
                      </a:r>
                      <a:endParaRPr lang="en-US" sz="2400" b="0" dirty="0"/>
                    </a:p>
                  </a:txBody>
                  <a:tcPr/>
                </a:tc>
                <a:tc>
                  <a:txBody>
                    <a:bodyPr/>
                    <a:lstStyle/>
                    <a:p>
                      <a:pPr marL="285750" indent="-285750" algn="l">
                        <a:buFont typeface="Arial" panose="020B0604020202020204" pitchFamily="34" charset="0"/>
                        <a:buChar char="•"/>
                      </a:pPr>
                      <a:r>
                        <a:rPr lang="en-US" sz="1800" kern="1200" dirty="0" smtClean="0">
                          <a:solidFill>
                            <a:schemeClr val="dk1"/>
                          </a:solidFill>
                          <a:effectLst/>
                          <a:latin typeface="+mn-lt"/>
                          <a:ea typeface="+mn-ea"/>
                          <a:cs typeface="+mn-cs"/>
                        </a:rPr>
                        <a:t>Vaccine</a:t>
                      </a:r>
                      <a:r>
                        <a:rPr lang="en-US" sz="1800" kern="1200" baseline="0" dirty="0" smtClean="0">
                          <a:solidFill>
                            <a:schemeClr val="dk1"/>
                          </a:solidFill>
                          <a:effectLst/>
                          <a:latin typeface="+mn-lt"/>
                          <a:ea typeface="+mn-ea"/>
                          <a:cs typeface="+mn-cs"/>
                        </a:rPr>
                        <a:t> programs, PPE, medical expenses </a:t>
                      </a:r>
                    </a:p>
                    <a:p>
                      <a:pPr marL="285750" indent="-285750" algn="l">
                        <a:buFont typeface="Arial" panose="020B0604020202020204" pitchFamily="34" charset="0"/>
                        <a:buChar char="•"/>
                      </a:pPr>
                      <a:r>
                        <a:rPr lang="en-US" sz="1800" kern="1200" baseline="0" dirty="0" smtClean="0">
                          <a:solidFill>
                            <a:schemeClr val="dk1"/>
                          </a:solidFill>
                          <a:effectLst/>
                          <a:latin typeface="+mn-lt"/>
                          <a:ea typeface="+mn-ea"/>
                          <a:cs typeface="+mn-cs"/>
                        </a:rPr>
                        <a:t>E</a:t>
                      </a:r>
                      <a:r>
                        <a:rPr lang="en-US" sz="1800" kern="1200" dirty="0" smtClean="0">
                          <a:solidFill>
                            <a:schemeClr val="dk1"/>
                          </a:solidFill>
                          <a:effectLst/>
                          <a:latin typeface="+mn-lt"/>
                          <a:ea typeface="+mn-ea"/>
                          <a:cs typeface="+mn-cs"/>
                        </a:rPr>
                        <a:t>nhancing public health data systems</a:t>
                      </a:r>
                      <a:endParaRPr lang="en-US" sz="1800" kern="1200" baseline="0" dirty="0" smtClean="0">
                        <a:solidFill>
                          <a:schemeClr val="dk1"/>
                        </a:solidFill>
                        <a:effectLst/>
                        <a:latin typeface="+mn-lt"/>
                        <a:ea typeface="+mn-ea"/>
                        <a:cs typeface="+mn-cs"/>
                      </a:endParaRPr>
                    </a:p>
                    <a:p>
                      <a:pPr marL="285750" indent="-285750" algn="l">
                        <a:buFont typeface="Arial" panose="020B0604020202020204" pitchFamily="34" charset="0"/>
                        <a:buChar char="•"/>
                      </a:pPr>
                      <a:r>
                        <a:rPr lang="en-US" sz="1800" b="1" kern="1200" baseline="0" dirty="0" smtClean="0">
                          <a:solidFill>
                            <a:schemeClr val="dk1"/>
                          </a:solidFill>
                          <a:effectLst/>
                          <a:latin typeface="+mn-lt"/>
                          <a:ea typeface="+mn-ea"/>
                          <a:cs typeface="+mn-cs"/>
                        </a:rPr>
                        <a:t>C</a:t>
                      </a:r>
                      <a:r>
                        <a:rPr lang="en-US" sz="1800" b="1" kern="1200" dirty="0" smtClean="0">
                          <a:solidFill>
                            <a:schemeClr val="dk1"/>
                          </a:solidFill>
                          <a:effectLst/>
                          <a:latin typeface="+mn-lt"/>
                          <a:ea typeface="+mn-ea"/>
                          <a:cs typeface="+mn-cs"/>
                        </a:rPr>
                        <a:t>apital investments in public facilities to meet pandemic operational needs</a:t>
                      </a:r>
                      <a:r>
                        <a:rPr lang="en-US" sz="1800" b="1" kern="1200" baseline="0" dirty="0" smtClean="0">
                          <a:solidFill>
                            <a:schemeClr val="dk1"/>
                          </a:solidFill>
                          <a:effectLst/>
                          <a:latin typeface="+mn-lt"/>
                          <a:ea typeface="+mn-ea"/>
                          <a:cs typeface="+mn-cs"/>
                        </a:rPr>
                        <a:t> etc.</a:t>
                      </a:r>
                    </a:p>
                    <a:p>
                      <a:pPr marL="0" indent="0" algn="l">
                        <a:buFont typeface="Arial" panose="020B0604020202020204" pitchFamily="34" charset="0"/>
                        <a:buNone/>
                      </a:pPr>
                      <a:endParaRPr lang="en-US" dirty="0"/>
                    </a:p>
                  </a:txBody>
                  <a:tcPr/>
                </a:tc>
                <a:extLst>
                  <a:ext uri="{0D108BD9-81ED-4DB2-BD59-A6C34878D82A}">
                    <a16:rowId xmlns:a16="http://schemas.microsoft.com/office/drawing/2014/main" val="1141736466"/>
                  </a:ext>
                </a:extLst>
              </a:tr>
              <a:tr h="1455048">
                <a:tc>
                  <a:txBody>
                    <a:bodyPr/>
                    <a:lstStyle/>
                    <a:p>
                      <a:pPr algn="ctr"/>
                      <a:r>
                        <a:rPr lang="en-US" sz="2400" b="1" dirty="0" smtClean="0"/>
                        <a:t>Behavioral</a:t>
                      </a:r>
                      <a:r>
                        <a:rPr lang="en-US" sz="2400" b="1" baseline="0" dirty="0" smtClean="0"/>
                        <a:t> Healthcare Needs</a:t>
                      </a:r>
                    </a:p>
                    <a:p>
                      <a:pPr algn="ctr"/>
                      <a:r>
                        <a:rPr lang="en-US" sz="2400" b="0" baseline="0" dirty="0" smtClean="0"/>
                        <a:t>(IFR p. 17)</a:t>
                      </a:r>
                      <a:endParaRPr lang="en-US" sz="2400" b="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smtClean="0">
                          <a:solidFill>
                            <a:schemeClr val="dk1"/>
                          </a:solidFill>
                          <a:effectLst/>
                          <a:latin typeface="+mn-lt"/>
                          <a:ea typeface="+mn-ea"/>
                          <a:cs typeface="+mn-cs"/>
                        </a:rPr>
                        <a:t>Mental health/substance abuse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smtClean="0">
                          <a:solidFill>
                            <a:schemeClr val="dk1"/>
                          </a:solidFill>
                          <a:effectLst/>
                          <a:latin typeface="+mn-lt"/>
                          <a:ea typeface="+mn-ea"/>
                          <a:cs typeface="+mn-cs"/>
                        </a:rPr>
                        <a:t>Crisis intervention/hotlines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smtClean="0">
                          <a:solidFill>
                            <a:schemeClr val="dk1"/>
                          </a:solidFill>
                          <a:effectLst/>
                          <a:latin typeface="+mn-lt"/>
                          <a:ea typeface="+mn-ea"/>
                          <a:cs typeface="+mn-cs"/>
                        </a:rPr>
                        <a:t>Services to promote access to social services</a:t>
                      </a:r>
                    </a:p>
                    <a:p>
                      <a:pPr algn="l"/>
                      <a:endParaRPr lang="en-US" dirty="0"/>
                    </a:p>
                  </a:txBody>
                  <a:tcPr/>
                </a:tc>
                <a:extLst>
                  <a:ext uri="{0D108BD9-81ED-4DB2-BD59-A6C34878D82A}">
                    <a16:rowId xmlns:a16="http://schemas.microsoft.com/office/drawing/2014/main" val="1509604319"/>
                  </a:ext>
                </a:extLst>
              </a:tr>
              <a:tr h="2655002">
                <a:tc>
                  <a:txBody>
                    <a:bodyPr/>
                    <a:lstStyle/>
                    <a:p>
                      <a:pPr algn="ctr"/>
                      <a:r>
                        <a:rPr lang="en-US" sz="2400" b="1" dirty="0" smtClean="0"/>
                        <a:t>Payroll/Benefits for:</a:t>
                      </a:r>
                    </a:p>
                    <a:p>
                      <a:pPr algn="ctr"/>
                      <a:r>
                        <a:rPr lang="en-US" sz="2400" b="0" dirty="0" smtClean="0"/>
                        <a:t>Public</a:t>
                      </a:r>
                      <a:r>
                        <a:rPr lang="en-US" sz="2400" b="0" baseline="0" dirty="0" smtClean="0"/>
                        <a:t> health/safety</a:t>
                      </a:r>
                    </a:p>
                    <a:p>
                      <a:pPr algn="ctr"/>
                      <a:r>
                        <a:rPr lang="en-US" sz="2400" b="0" baseline="0" dirty="0" smtClean="0"/>
                        <a:t>Human services</a:t>
                      </a:r>
                    </a:p>
                    <a:p>
                      <a:pPr algn="ctr"/>
                      <a:r>
                        <a:rPr lang="en-US" sz="2400" b="0" baseline="0" dirty="0" smtClean="0"/>
                        <a:t>Similar employees</a:t>
                      </a:r>
                    </a:p>
                    <a:p>
                      <a:pPr algn="ctr"/>
                      <a:r>
                        <a:rPr lang="en-US" sz="2400" b="0" baseline="0" dirty="0" smtClean="0"/>
                        <a:t>(IFR p. 18)</a:t>
                      </a:r>
                    </a:p>
                  </a:txBody>
                  <a:tcPr/>
                </a:tc>
                <a:tc>
                  <a:txBody>
                    <a:bodyPr/>
                    <a:lstStyle/>
                    <a:p>
                      <a:pPr marL="285750" indent="-285750" algn="l">
                        <a:buFont typeface="Arial" panose="020B0604020202020204" pitchFamily="34" charset="0"/>
                        <a:buChar char="•"/>
                      </a:pPr>
                      <a:r>
                        <a:rPr lang="en-US" sz="1800" kern="1200" dirty="0" smtClean="0">
                          <a:solidFill>
                            <a:schemeClr val="dk1"/>
                          </a:solidFill>
                          <a:effectLst/>
                          <a:latin typeface="+mn-lt"/>
                          <a:ea typeface="+mn-ea"/>
                          <a:cs typeface="+mn-cs"/>
                        </a:rPr>
                        <a:t>Eligible</a:t>
                      </a:r>
                      <a:r>
                        <a:rPr lang="en-US" sz="1800" kern="1200" baseline="0" dirty="0" smtClean="0">
                          <a:solidFill>
                            <a:schemeClr val="dk1"/>
                          </a:solidFill>
                          <a:effectLst/>
                          <a:latin typeface="+mn-lt"/>
                          <a:ea typeface="+mn-ea"/>
                          <a:cs typeface="+mn-cs"/>
                        </a:rPr>
                        <a:t> t</a:t>
                      </a:r>
                      <a:r>
                        <a:rPr lang="en-US" sz="1800" kern="1200" dirty="0" smtClean="0">
                          <a:solidFill>
                            <a:schemeClr val="dk1"/>
                          </a:solidFill>
                          <a:effectLst/>
                          <a:latin typeface="+mn-lt"/>
                          <a:ea typeface="+mn-ea"/>
                          <a:cs typeface="+mn-cs"/>
                        </a:rPr>
                        <a:t>o the extent that the</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work completed </a:t>
                      </a:r>
                      <a:r>
                        <a:rPr lang="en-US" sz="1800" kern="1200" baseline="0" dirty="0" smtClean="0">
                          <a:solidFill>
                            <a:schemeClr val="dk1"/>
                          </a:solidFill>
                          <a:effectLst/>
                          <a:latin typeface="+mn-lt"/>
                          <a:ea typeface="+mn-ea"/>
                          <a:cs typeface="+mn-cs"/>
                        </a:rPr>
                        <a:t>was for</a:t>
                      </a:r>
                      <a:r>
                        <a:rPr lang="en-US" sz="1800" kern="1200" dirty="0" smtClean="0">
                          <a:solidFill>
                            <a:schemeClr val="dk1"/>
                          </a:solidFill>
                          <a:effectLst/>
                          <a:latin typeface="+mn-lt"/>
                          <a:ea typeface="+mn-ea"/>
                          <a:cs typeface="+mn-cs"/>
                        </a:rPr>
                        <a:t> COVID-19 response/mitigation. </a:t>
                      </a:r>
                    </a:p>
                    <a:p>
                      <a:pPr marL="285750" indent="-285750" algn="l">
                        <a:buFont typeface="Arial" panose="020B0604020202020204" pitchFamily="34" charset="0"/>
                        <a:buChar char="•"/>
                      </a:pPr>
                      <a:r>
                        <a:rPr lang="en-US" sz="1800" kern="1200" dirty="0" smtClean="0">
                          <a:solidFill>
                            <a:schemeClr val="dk1"/>
                          </a:solidFill>
                          <a:effectLst/>
                          <a:latin typeface="+mn-lt"/>
                          <a:ea typeface="+mn-ea"/>
                          <a:cs typeface="+mn-cs"/>
                        </a:rPr>
                        <a:t>For administrative convenience, </a:t>
                      </a:r>
                      <a:r>
                        <a:rPr lang="en-US" sz="1800" b="1" kern="1200" dirty="0" smtClean="0">
                          <a:solidFill>
                            <a:schemeClr val="dk1"/>
                          </a:solidFill>
                          <a:effectLst/>
                          <a:latin typeface="+mn-lt"/>
                          <a:ea typeface="+mn-ea"/>
                          <a:cs typeface="+mn-cs"/>
                        </a:rPr>
                        <a:t>public health/safety workers</a:t>
                      </a:r>
                      <a:r>
                        <a:rPr lang="en-US" sz="1800" kern="1200" dirty="0" smtClean="0">
                          <a:solidFill>
                            <a:schemeClr val="dk1"/>
                          </a:solidFill>
                          <a:effectLst/>
                          <a:latin typeface="+mn-lt"/>
                          <a:ea typeface="+mn-ea"/>
                          <a:cs typeface="+mn-cs"/>
                        </a:rPr>
                        <a:t>, recipients can use funds to cover the </a:t>
                      </a:r>
                      <a:r>
                        <a:rPr lang="en-US" sz="1800" b="1" kern="1200" dirty="0" smtClean="0">
                          <a:solidFill>
                            <a:schemeClr val="dk1"/>
                          </a:solidFill>
                          <a:effectLst/>
                          <a:latin typeface="+mn-lt"/>
                          <a:ea typeface="+mn-ea"/>
                          <a:cs typeface="+mn-cs"/>
                        </a:rPr>
                        <a:t>full payroll and covered benefits costs </a:t>
                      </a:r>
                      <a:r>
                        <a:rPr lang="en-US" sz="1800" kern="1200" dirty="0" smtClean="0">
                          <a:solidFill>
                            <a:schemeClr val="dk1"/>
                          </a:solidFill>
                          <a:effectLst/>
                          <a:latin typeface="+mn-lt"/>
                          <a:ea typeface="+mn-ea"/>
                          <a:cs typeface="+mn-cs"/>
                        </a:rPr>
                        <a:t>for employees or operating units or divisions </a:t>
                      </a:r>
                      <a:r>
                        <a:rPr lang="en-US" sz="1800" b="1" kern="1200" dirty="0" smtClean="0">
                          <a:solidFill>
                            <a:schemeClr val="dk1"/>
                          </a:solidFill>
                          <a:effectLst/>
                          <a:latin typeface="+mn-lt"/>
                          <a:ea typeface="+mn-ea"/>
                          <a:cs typeface="+mn-cs"/>
                        </a:rPr>
                        <a:t>primarily</a:t>
                      </a:r>
                      <a:r>
                        <a:rPr lang="en-US" sz="1800" kern="120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dedicated to the COVID-19 response.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Payroll and covered benefits can also be used for an employee’s pension benefits as part of their payroll contribution to their pensions (FAQs)</a:t>
                      </a:r>
                      <a:r>
                        <a:rPr lang="en-US" sz="1800" kern="1200" baseline="0" dirty="0" smtClean="0">
                          <a:solidFill>
                            <a:schemeClr val="dk1"/>
                          </a:solidFill>
                          <a:effectLst/>
                          <a:latin typeface="+mn-lt"/>
                          <a:ea typeface="+mn-ea"/>
                          <a:cs typeface="+mn-cs"/>
                        </a:rPr>
                        <a:t>.</a:t>
                      </a:r>
                      <a:endParaRPr lang="en-US" sz="1800" b="1" kern="1200" dirty="0" smtClean="0">
                        <a:solidFill>
                          <a:schemeClr val="dk1"/>
                        </a:solidFill>
                        <a:effectLst/>
                        <a:latin typeface="+mn-lt"/>
                        <a:ea typeface="+mn-ea"/>
                        <a:cs typeface="+mn-cs"/>
                      </a:endParaRPr>
                    </a:p>
                    <a:p>
                      <a:pPr marL="285750" indent="-285750" algn="l">
                        <a:buFont typeface="Arial" panose="020B0604020202020204" pitchFamily="34" charset="0"/>
                        <a:buChar char="•"/>
                      </a:pPr>
                      <a:endParaRPr lang="en-US" b="1" dirty="0"/>
                    </a:p>
                  </a:txBody>
                  <a:tcPr/>
                </a:tc>
                <a:extLst>
                  <a:ext uri="{0D108BD9-81ED-4DB2-BD59-A6C34878D82A}">
                    <a16:rowId xmlns:a16="http://schemas.microsoft.com/office/drawing/2014/main" val="3430996994"/>
                  </a:ext>
                </a:extLst>
              </a:tr>
            </a:tbl>
          </a:graphicData>
        </a:graphic>
      </p:graphicFrame>
    </p:spTree>
    <p:extLst>
      <p:ext uri="{BB962C8B-B14F-4D97-AF65-F5344CB8AC3E}">
        <p14:creationId xmlns:p14="http://schemas.microsoft.com/office/powerpoint/2010/main" val="341968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Negative Economic Impact</a:t>
            </a:r>
            <a:endParaRPr lang="en-US" b="1" dirty="0"/>
          </a:p>
        </p:txBody>
      </p:sp>
      <p:graphicFrame>
        <p:nvGraphicFramePr>
          <p:cNvPr id="7" name="Content Placeholder 6"/>
          <p:cNvGraphicFramePr>
            <a:graphicFrameLocks noGrp="1"/>
          </p:cNvGraphicFramePr>
          <p:nvPr>
            <p:ph idx="1"/>
            <p:extLst/>
          </p:nvPr>
        </p:nvGraphicFramePr>
        <p:xfrm>
          <a:off x="0" y="838201"/>
          <a:ext cx="12192000" cy="6019798"/>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74096471"/>
                    </a:ext>
                  </a:extLst>
                </a:gridCol>
                <a:gridCol w="6096000">
                  <a:extLst>
                    <a:ext uri="{9D8B030D-6E8A-4147-A177-3AD203B41FA5}">
                      <a16:colId xmlns:a16="http://schemas.microsoft.com/office/drawing/2014/main" val="2472613497"/>
                    </a:ext>
                  </a:extLst>
                </a:gridCol>
              </a:tblGrid>
              <a:tr h="516795">
                <a:tc>
                  <a:txBody>
                    <a:bodyPr/>
                    <a:lstStyle/>
                    <a:p>
                      <a:pPr algn="ctr"/>
                      <a:r>
                        <a:rPr lang="en-US" sz="2400" dirty="0" smtClean="0"/>
                        <a:t>Eligible Uses</a:t>
                      </a:r>
                      <a:endParaRPr lang="en-US" dirty="0"/>
                    </a:p>
                  </a:txBody>
                  <a:tcPr/>
                </a:tc>
                <a:tc>
                  <a:txBody>
                    <a:bodyPr/>
                    <a:lstStyle/>
                    <a:p>
                      <a:pPr algn="ctr"/>
                      <a:r>
                        <a:rPr lang="en-US" sz="2400" dirty="0" smtClean="0"/>
                        <a:t>Details (p. 21-38)</a:t>
                      </a:r>
                      <a:endParaRPr lang="en-US" dirty="0"/>
                    </a:p>
                  </a:txBody>
                  <a:tcPr/>
                </a:tc>
                <a:extLst>
                  <a:ext uri="{0D108BD9-81ED-4DB2-BD59-A6C34878D82A}">
                    <a16:rowId xmlns:a16="http://schemas.microsoft.com/office/drawing/2014/main" val="3456918512"/>
                  </a:ext>
                </a:extLst>
              </a:tr>
              <a:tr h="2604196">
                <a:tc>
                  <a:txBody>
                    <a:bodyPr/>
                    <a:lstStyle/>
                    <a:p>
                      <a:pPr marL="0" indent="0" algn="ctr">
                        <a:buFont typeface="Arial" panose="020B0604020202020204" pitchFamily="34" charset="0"/>
                        <a:buNone/>
                      </a:pPr>
                      <a:r>
                        <a:rPr lang="en-US" sz="2400" b="1" dirty="0" smtClean="0"/>
                        <a:t>Impacted Industries</a:t>
                      </a:r>
                    </a:p>
                    <a:p>
                      <a:pPr marL="0" indent="0" algn="ctr">
                        <a:buFont typeface="Arial" panose="020B0604020202020204" pitchFamily="34" charset="0"/>
                        <a:buNone/>
                      </a:pPr>
                      <a:r>
                        <a:rPr lang="en-US" sz="2400" b="1" dirty="0" smtClean="0"/>
                        <a:t>(Tourism/Travel/Hospitality etc.)</a:t>
                      </a:r>
                    </a:p>
                    <a:p>
                      <a:pPr marL="0" indent="0" algn="ctr">
                        <a:buFont typeface="Arial" panose="020B0604020202020204" pitchFamily="34" charset="0"/>
                        <a:buNone/>
                      </a:pPr>
                      <a:r>
                        <a:rPr lang="en-US" sz="2400" b="1" dirty="0" smtClean="0"/>
                        <a:t>(IFR</a:t>
                      </a:r>
                      <a:r>
                        <a:rPr lang="en-US" sz="2400" b="1" baseline="0" dirty="0" smtClean="0"/>
                        <a:t> p. 32)</a:t>
                      </a:r>
                      <a:endParaRPr lang="en-US" sz="2400"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Implement COVID-19 mitigation/prevention</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measures to enable </a:t>
                      </a:r>
                      <a:r>
                        <a:rPr lang="en-US" sz="1800" b="1" kern="1200" dirty="0" smtClean="0">
                          <a:solidFill>
                            <a:schemeClr val="dk1"/>
                          </a:solidFill>
                          <a:effectLst/>
                          <a:latin typeface="+mn-lt"/>
                          <a:ea typeface="+mn-ea"/>
                          <a:cs typeface="+mn-cs"/>
                        </a:rPr>
                        <a:t>safe resumption </a:t>
                      </a:r>
                      <a:r>
                        <a:rPr lang="en-US" sz="1800" kern="1200" dirty="0" smtClean="0">
                          <a:solidFill>
                            <a:schemeClr val="dk1"/>
                          </a:solidFill>
                          <a:effectLst/>
                          <a:latin typeface="+mn-lt"/>
                          <a:ea typeface="+mn-ea"/>
                          <a:cs typeface="+mn-cs"/>
                        </a:rPr>
                        <a:t>of tourism, travel, and hospitality services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E.g. improvements to ventilation, physical barriers or partitions, signage to facilitate social distancing, provision of masks or personal protective equipment, or consultation with infection prevention professionals to develop safe reopening plans</a:t>
                      </a:r>
                    </a:p>
                  </a:txBody>
                  <a:tcPr/>
                </a:tc>
                <a:extLst>
                  <a:ext uri="{0D108BD9-81ED-4DB2-BD59-A6C34878D82A}">
                    <a16:rowId xmlns:a16="http://schemas.microsoft.com/office/drawing/2014/main" val="1141736466"/>
                  </a:ext>
                </a:extLst>
              </a:tr>
              <a:tr h="932607">
                <a:tc>
                  <a:txBody>
                    <a:bodyPr/>
                    <a:lstStyle/>
                    <a:p>
                      <a:pPr algn="ctr"/>
                      <a:r>
                        <a:rPr lang="en-US" sz="2400" b="1" dirty="0" smtClean="0"/>
                        <a:t>Rebuilding Public Sector Capacity to</a:t>
                      </a:r>
                      <a:r>
                        <a:rPr lang="en-US" sz="2400" b="1" baseline="0" dirty="0" smtClean="0"/>
                        <a:t> Pre-Pandemic Levels (IFR p. 32)</a:t>
                      </a:r>
                      <a:endParaRPr lang="en-US" sz="2400" b="1" dirty="0" smtClean="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smtClean="0">
                          <a:solidFill>
                            <a:schemeClr val="dk1"/>
                          </a:solidFill>
                          <a:effectLst/>
                          <a:latin typeface="+mn-lt"/>
                          <a:ea typeface="+mn-ea"/>
                          <a:cs typeface="+mn-cs"/>
                        </a:rPr>
                        <a:t>Payroll Benefits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smtClean="0">
                          <a:solidFill>
                            <a:schemeClr val="dk1"/>
                          </a:solidFill>
                          <a:effectLst/>
                          <a:latin typeface="+mn-lt"/>
                          <a:ea typeface="+mn-ea"/>
                          <a:cs typeface="+mn-cs"/>
                        </a:rPr>
                        <a:t>Rehiring public-sector staff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smtClean="0">
                          <a:solidFill>
                            <a:schemeClr val="dk1"/>
                          </a:solidFill>
                          <a:effectLst/>
                          <a:latin typeface="+mn-lt"/>
                          <a:ea typeface="+mn-ea"/>
                          <a:cs typeface="+mn-cs"/>
                        </a:rPr>
                        <a:t>Replenishing UI trust funds</a:t>
                      </a:r>
                    </a:p>
                  </a:txBody>
                  <a:tcPr/>
                </a:tc>
                <a:extLst>
                  <a:ext uri="{0D108BD9-81ED-4DB2-BD59-A6C34878D82A}">
                    <a16:rowId xmlns:a16="http://schemas.microsoft.com/office/drawing/2014/main" val="1509604319"/>
                  </a:ext>
                </a:extLst>
              </a:tr>
              <a:tr h="1033593">
                <a:tc>
                  <a:txBody>
                    <a:bodyPr/>
                    <a:lstStyle/>
                    <a:p>
                      <a:pPr algn="ctr"/>
                      <a:r>
                        <a:rPr lang="en-US" sz="2400" b="1" dirty="0" smtClean="0"/>
                        <a:t>Small Business support (IFR p. 30)</a:t>
                      </a:r>
                      <a:endParaRPr lang="en-US" sz="2400" b="1" baseline="0" dirty="0" smtClean="0"/>
                    </a:p>
                  </a:txBody>
                  <a:tcPr/>
                </a:tc>
                <a:tc>
                  <a:txBody>
                    <a:bodyPr/>
                    <a:lstStyle/>
                    <a:p>
                      <a:pPr marL="285750" indent="-285750" algn="l">
                        <a:buFont typeface="Arial" panose="020B0604020202020204" pitchFamily="34" charset="0"/>
                        <a:buChar char="•"/>
                      </a:pPr>
                      <a:r>
                        <a:rPr lang="en-US" sz="1800" b="0" kern="1200" dirty="0" smtClean="0">
                          <a:solidFill>
                            <a:schemeClr val="dk1"/>
                          </a:solidFill>
                          <a:effectLst/>
                          <a:latin typeface="+mn-lt"/>
                          <a:ea typeface="+mn-ea"/>
                          <a:cs typeface="+mn-cs"/>
                        </a:rPr>
                        <a:t>Loans, grants, in-kind assistance</a:t>
                      </a:r>
                      <a:r>
                        <a:rPr lang="en-US" sz="1800" b="0" kern="1200" baseline="0" dirty="0" smtClean="0">
                          <a:solidFill>
                            <a:schemeClr val="dk1"/>
                          </a:solidFill>
                          <a:effectLst/>
                          <a:latin typeface="+mn-lt"/>
                          <a:ea typeface="+mn-ea"/>
                          <a:cs typeface="+mn-cs"/>
                        </a:rPr>
                        <a:t> for operation continuity, mitigation/prevention, </a:t>
                      </a:r>
                      <a:r>
                        <a:rPr lang="en-US" sz="1800" b="0" kern="1200" dirty="0" smtClean="0">
                          <a:solidFill>
                            <a:schemeClr val="dk1"/>
                          </a:solidFill>
                          <a:effectLst/>
                          <a:latin typeface="+mn-lt"/>
                          <a:ea typeface="+mn-ea"/>
                          <a:cs typeface="+mn-cs"/>
                        </a:rPr>
                        <a:t>and counseling programs to rebound from the downturn</a:t>
                      </a:r>
                      <a:r>
                        <a:rPr lang="en-US" sz="1800" b="0" kern="1200" baseline="0" dirty="0" smtClean="0">
                          <a:solidFill>
                            <a:schemeClr val="dk1"/>
                          </a:solidFill>
                          <a:effectLst/>
                          <a:latin typeface="+mn-lt"/>
                          <a:ea typeface="+mn-ea"/>
                          <a:cs typeface="+mn-cs"/>
                        </a:rPr>
                        <a:t> </a:t>
                      </a:r>
                      <a:endParaRPr lang="en-US" b="0" dirty="0"/>
                    </a:p>
                  </a:txBody>
                  <a:tcPr/>
                </a:tc>
                <a:extLst>
                  <a:ext uri="{0D108BD9-81ED-4DB2-BD59-A6C34878D82A}">
                    <a16:rowId xmlns:a16="http://schemas.microsoft.com/office/drawing/2014/main" val="3430996994"/>
                  </a:ext>
                </a:extLst>
              </a:tr>
              <a:tr h="932607">
                <a:tc>
                  <a:txBody>
                    <a:bodyPr/>
                    <a:lstStyle/>
                    <a:p>
                      <a:pPr algn="ctr"/>
                      <a:r>
                        <a:rPr lang="en-US" sz="2400" b="1" baseline="0" dirty="0" smtClean="0"/>
                        <a:t>Hardest-hit Communities (IFR p. 34)</a:t>
                      </a:r>
                    </a:p>
                  </a:txBody>
                  <a:tcPr/>
                </a:tc>
                <a:tc>
                  <a:txBody>
                    <a:bodyPr/>
                    <a:lstStyle/>
                    <a:p>
                      <a:pPr marL="285750" indent="-285750" algn="l">
                        <a:buFont typeface="Arial" panose="020B0604020202020204" pitchFamily="34" charset="0"/>
                        <a:buChar char="•"/>
                      </a:pPr>
                      <a:r>
                        <a:rPr lang="en-US" b="0" dirty="0" smtClean="0"/>
                        <a:t>Investing in socioeconomic</a:t>
                      </a:r>
                      <a:r>
                        <a:rPr lang="en-US" b="0" baseline="0" dirty="0" smtClean="0"/>
                        <a:t> disparities, </a:t>
                      </a:r>
                      <a:r>
                        <a:rPr lang="en-US" b="0" dirty="0" smtClean="0"/>
                        <a:t>housing/communities</a:t>
                      </a:r>
                    </a:p>
                    <a:p>
                      <a:pPr marL="285750" indent="-285750" algn="l">
                        <a:buFont typeface="Arial" panose="020B0604020202020204" pitchFamily="34" charset="0"/>
                        <a:buChar char="•"/>
                      </a:pPr>
                      <a:r>
                        <a:rPr lang="en-US" b="0" dirty="0" smtClean="0"/>
                        <a:t>Addressing</a:t>
                      </a:r>
                      <a:r>
                        <a:rPr lang="en-US" b="0" baseline="0" dirty="0" smtClean="0"/>
                        <a:t> disparities in education</a:t>
                      </a:r>
                      <a:r>
                        <a:rPr lang="en-US" b="0" dirty="0" smtClean="0"/>
                        <a:t> </a:t>
                      </a:r>
                      <a:endParaRPr lang="en-US" b="0" dirty="0"/>
                    </a:p>
                  </a:txBody>
                  <a:tcPr/>
                </a:tc>
                <a:extLst>
                  <a:ext uri="{0D108BD9-81ED-4DB2-BD59-A6C34878D82A}">
                    <a16:rowId xmlns:a16="http://schemas.microsoft.com/office/drawing/2014/main" val="107387643"/>
                  </a:ext>
                </a:extLst>
              </a:tr>
            </a:tbl>
          </a:graphicData>
        </a:graphic>
      </p:graphicFrame>
    </p:spTree>
    <p:extLst>
      <p:ext uri="{BB962C8B-B14F-4D97-AF65-F5344CB8AC3E}">
        <p14:creationId xmlns:p14="http://schemas.microsoft.com/office/powerpoint/2010/main" val="1392201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a:t>
            </a:r>
            <a:endParaRPr lang="en-US" dirty="0"/>
          </a:p>
        </p:txBody>
      </p:sp>
      <p:sp>
        <p:nvSpPr>
          <p:cNvPr id="3" name="Content Placeholder 2"/>
          <p:cNvSpPr>
            <a:spLocks noGrp="1"/>
          </p:cNvSpPr>
          <p:nvPr>
            <p:ph idx="1"/>
          </p:nvPr>
        </p:nvSpPr>
        <p:spPr/>
        <p:txBody>
          <a:bodyPr/>
          <a:lstStyle/>
          <a:p>
            <a:r>
              <a:rPr lang="en-US" dirty="0" smtClean="0"/>
              <a:t>Retroactive payments to individuals in utility, rental arrearages</a:t>
            </a:r>
          </a:p>
          <a:p>
            <a:r>
              <a:rPr lang="en-US" dirty="0" smtClean="0"/>
              <a:t>Public health and safety payroll covered – defined “primary dedication”</a:t>
            </a:r>
          </a:p>
          <a:p>
            <a:r>
              <a:rPr lang="en-US" dirty="0">
                <a:solidFill>
                  <a:schemeClr val="dk1"/>
                </a:solidFill>
              </a:rPr>
              <a:t>Capital investments in public facilities to meet pandemic operational needs </a:t>
            </a:r>
            <a:r>
              <a:rPr lang="en-US" dirty="0" smtClean="0">
                <a:solidFill>
                  <a:schemeClr val="dk1"/>
                </a:solidFill>
              </a:rPr>
              <a:t>includes retrofitting public facilities for the purpose of COVID-19</a:t>
            </a:r>
            <a:endParaRPr lang="en-US" dirty="0">
              <a:solidFill>
                <a:schemeClr val="dk1"/>
              </a:solidFill>
            </a:endParaRPr>
          </a:p>
          <a:p>
            <a:r>
              <a:rPr lang="en-US" dirty="0" smtClean="0"/>
              <a:t>“Hardest Hit Communities” Better defined in the </a:t>
            </a:r>
            <a:r>
              <a:rPr lang="en-US" i="1" dirty="0" smtClean="0"/>
              <a:t>Compliance and Reporting </a:t>
            </a:r>
            <a:r>
              <a:rPr lang="en-US" dirty="0" smtClean="0"/>
              <a:t>document</a:t>
            </a:r>
          </a:p>
          <a:p>
            <a:r>
              <a:rPr lang="en-US" dirty="0"/>
              <a:t>Tax treatments of payments to individuals in IRS</a:t>
            </a:r>
          </a:p>
          <a:p>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910881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Engagement</a:t>
            </a:r>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pPr/>
              <a:t>24</a:t>
            </a:fld>
            <a:endParaRPr lang="en-US" dirty="0"/>
          </a:p>
        </p:txBody>
      </p:sp>
      <p:graphicFrame>
        <p:nvGraphicFramePr>
          <p:cNvPr id="7" name="Content Placeholder 7"/>
          <p:cNvGraphicFramePr>
            <a:graphicFrameLocks/>
          </p:cNvGraphicFramePr>
          <p:nvPr>
            <p:extLst/>
          </p:nvPr>
        </p:nvGraphicFramePr>
        <p:xfrm>
          <a:off x="480752" y="995578"/>
          <a:ext cx="6948748" cy="5343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7158038" y="995578"/>
            <a:ext cx="4695139" cy="6069326"/>
          </a:xfrm>
          <a:prstGeom prst="rect">
            <a:avLst/>
          </a:prstGeom>
        </p:spPr>
      </p:pic>
    </p:spTree>
    <p:extLst>
      <p:ext uri="{BB962C8B-B14F-4D97-AF65-F5344CB8AC3E}">
        <p14:creationId xmlns:p14="http://schemas.microsoft.com/office/powerpoint/2010/main" val="2068255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B. Premium Pay </a:t>
            </a:r>
            <a:r>
              <a:rPr lang="en-US" b="1" dirty="0"/>
              <a:t>for </a:t>
            </a:r>
            <a:r>
              <a:rPr lang="en-US" b="1" dirty="0" smtClean="0"/>
              <a:t>Eligible Workers</a:t>
            </a:r>
            <a:endParaRPr lang="en-US" b="1" dirty="0"/>
          </a:p>
        </p:txBody>
      </p:sp>
    </p:spTree>
    <p:extLst>
      <p:ext uri="{BB962C8B-B14F-4D97-AF65-F5344CB8AC3E}">
        <p14:creationId xmlns:p14="http://schemas.microsoft.com/office/powerpoint/2010/main" val="2703059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952" cy="782031"/>
          </a:xfrm>
        </p:spPr>
        <p:txBody>
          <a:bodyPr>
            <a:normAutofit/>
          </a:bodyPr>
          <a:lstStyle/>
          <a:p>
            <a:r>
              <a:rPr lang="en-US" dirty="0"/>
              <a:t>Premium </a:t>
            </a:r>
            <a:r>
              <a:rPr lang="en-US" dirty="0" smtClean="0"/>
              <a:t>Pay (IFR p. 40)</a:t>
            </a:r>
            <a:endParaRPr lang="en-US" dirty="0"/>
          </a:p>
        </p:txBody>
      </p:sp>
      <p:sp>
        <p:nvSpPr>
          <p:cNvPr id="3" name="Content Placeholder 2"/>
          <p:cNvSpPr>
            <a:spLocks noGrp="1"/>
          </p:cNvSpPr>
          <p:nvPr>
            <p:ph idx="1"/>
          </p:nvPr>
        </p:nvSpPr>
        <p:spPr>
          <a:xfrm>
            <a:off x="2" y="941416"/>
            <a:ext cx="11964858" cy="5757199"/>
          </a:xfrm>
        </p:spPr>
        <p:txBody>
          <a:bodyPr>
            <a:normAutofit lnSpcReduction="10000"/>
          </a:bodyPr>
          <a:lstStyle/>
          <a:p>
            <a:pPr>
              <a:lnSpc>
                <a:spcPct val="90000"/>
              </a:lnSpc>
            </a:pPr>
            <a:r>
              <a:rPr lang="en-US" sz="2800" dirty="0" smtClean="0"/>
              <a:t>Can </a:t>
            </a:r>
            <a:r>
              <a:rPr lang="en-US" sz="2800" dirty="0"/>
              <a:t>be used </a:t>
            </a:r>
            <a:r>
              <a:rPr lang="en-US" sz="2800" b="1" dirty="0" smtClean="0"/>
              <a:t>retroactively</a:t>
            </a:r>
            <a:r>
              <a:rPr lang="en-US" sz="2800" dirty="0" smtClean="0"/>
              <a:t/>
            </a:r>
            <a:br>
              <a:rPr lang="en-US" sz="2800" dirty="0" smtClean="0"/>
            </a:br>
            <a:endParaRPr lang="en-US" sz="2800" dirty="0" smtClean="0"/>
          </a:p>
          <a:p>
            <a:pPr>
              <a:lnSpc>
                <a:spcPct val="90000"/>
              </a:lnSpc>
            </a:pPr>
            <a:r>
              <a:rPr lang="en-US" sz="2800" dirty="0"/>
              <a:t>Employees of the jurisdiction designated by executive as </a:t>
            </a:r>
            <a:r>
              <a:rPr lang="en-US" sz="2800" dirty="0" smtClean="0"/>
              <a:t>essential</a:t>
            </a:r>
            <a:br>
              <a:rPr lang="en-US" sz="2800" dirty="0" smtClean="0"/>
            </a:br>
            <a:endParaRPr lang="en-US" sz="2800" dirty="0"/>
          </a:p>
          <a:p>
            <a:pPr>
              <a:lnSpc>
                <a:spcPct val="90000"/>
              </a:lnSpc>
            </a:pPr>
            <a:r>
              <a:rPr lang="en-US" sz="2800" dirty="0"/>
              <a:t>Can be provided directly, or through grants to private employers to public health/safety staff and essential workers outside the public sector</a:t>
            </a:r>
            <a:r>
              <a:rPr lang="en-US" sz="2800" dirty="0" smtClean="0"/>
              <a:t>:</a:t>
            </a:r>
            <a:r>
              <a:rPr lang="en-US" sz="2400" dirty="0" smtClean="0"/>
              <a:t/>
            </a:r>
            <a:br>
              <a:rPr lang="en-US" sz="2400" dirty="0" smtClean="0"/>
            </a:br>
            <a:endParaRPr lang="en-US" sz="2400" dirty="0"/>
          </a:p>
          <a:p>
            <a:pPr>
              <a:lnSpc>
                <a:spcPct val="90000"/>
              </a:lnSpc>
            </a:pPr>
            <a:r>
              <a:rPr lang="en-US" sz="2400" dirty="0"/>
              <a:t>Workers at food production facilities, grocery stores, and restaurants, janitors/sanitation workers, truck drivers, and warehouse workers etc. </a:t>
            </a:r>
          </a:p>
          <a:p>
            <a:pPr lvl="1">
              <a:lnSpc>
                <a:spcPct val="90000"/>
              </a:lnSpc>
            </a:pPr>
            <a:r>
              <a:rPr lang="en-US" sz="2400" dirty="0"/>
              <a:t>Contact workers performing essential work also eligible. </a:t>
            </a:r>
          </a:p>
          <a:p>
            <a:pPr lvl="2">
              <a:lnSpc>
                <a:spcPct val="90000"/>
              </a:lnSpc>
            </a:pPr>
            <a:r>
              <a:rPr lang="en-US" dirty="0"/>
              <a:t>E.g. </a:t>
            </a:r>
            <a:r>
              <a:rPr lang="en-US" i="1" dirty="0"/>
              <a:t>If a municipality contracts with a third party to perform sanitation work, the third-party contractor could be eligible to receive a grant to provide premium pay for these eligible workers. </a:t>
            </a:r>
            <a:r>
              <a:rPr lang="en-US" i="1" dirty="0" smtClean="0"/>
              <a:t/>
            </a:r>
            <a:br>
              <a:rPr lang="en-US" i="1" dirty="0" smtClean="0"/>
            </a:br>
            <a:endParaRPr lang="en-US" i="1" dirty="0"/>
          </a:p>
          <a:p>
            <a:pPr marL="914400" lvl="2" indent="0">
              <a:lnSpc>
                <a:spcPct val="90000"/>
              </a:lnSpc>
              <a:buNone/>
            </a:pPr>
            <a:endParaRPr lang="en-US" sz="1400" dirty="0"/>
          </a:p>
        </p:txBody>
      </p:sp>
    </p:spTree>
    <p:extLst>
      <p:ext uri="{BB962C8B-B14F-4D97-AF65-F5344CB8AC3E}">
        <p14:creationId xmlns:p14="http://schemas.microsoft.com/office/powerpoint/2010/main" val="2790564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a:t>
            </a:r>
            <a:endParaRPr lang="en-US" dirty="0"/>
          </a:p>
        </p:txBody>
      </p:sp>
      <p:sp>
        <p:nvSpPr>
          <p:cNvPr id="3" name="Content Placeholder 2"/>
          <p:cNvSpPr>
            <a:spLocks noGrp="1"/>
          </p:cNvSpPr>
          <p:nvPr>
            <p:ph idx="1"/>
          </p:nvPr>
        </p:nvSpPr>
        <p:spPr/>
        <p:txBody>
          <a:bodyPr/>
          <a:lstStyle/>
          <a:p>
            <a:r>
              <a:rPr lang="en-US" sz="3600" dirty="0" smtClean="0"/>
              <a:t>Questions still outstanding: </a:t>
            </a:r>
          </a:p>
          <a:p>
            <a:pPr lvl="1"/>
            <a:r>
              <a:rPr lang="en-US" sz="3200" dirty="0" smtClean="0"/>
              <a:t>Justification of 150% of “average wage”</a:t>
            </a:r>
          </a:p>
          <a:p>
            <a:pPr lvl="1"/>
            <a:r>
              <a:rPr lang="en-US" sz="3200" dirty="0" smtClean="0"/>
              <a:t>Tax responsibility of income to non-governmental workers</a:t>
            </a:r>
          </a:p>
          <a:p>
            <a:r>
              <a:rPr lang="en-US" sz="3600" dirty="0" smtClean="0"/>
              <a:t>Semantics: NOT “bonus” or any supplant of pay</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32519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C. For Government Services to the Extent of the Loss of Revenue</a:t>
            </a:r>
            <a:endParaRPr lang="en-US" b="1" dirty="0"/>
          </a:p>
        </p:txBody>
      </p:sp>
    </p:spTree>
    <p:extLst>
      <p:ext uri="{BB962C8B-B14F-4D97-AF65-F5344CB8AC3E}">
        <p14:creationId xmlns:p14="http://schemas.microsoft.com/office/powerpoint/2010/main" val="10954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8200"/>
          </a:xfrm>
        </p:spPr>
        <p:txBody>
          <a:bodyPr vert="horz" lIns="91440" tIns="45720" rIns="91440" bIns="45720" rtlCol="0" anchor="ctr">
            <a:noAutofit/>
          </a:bodyPr>
          <a:lstStyle/>
          <a:p>
            <a:pPr>
              <a:lnSpc>
                <a:spcPct val="90000"/>
              </a:lnSpc>
            </a:pPr>
            <a:r>
              <a:rPr lang="en-US" sz="3600" dirty="0" smtClean="0"/>
              <a:t>Types of Data Needed (IFR p. 53)</a:t>
            </a:r>
            <a:endParaRPr lang="en-US" sz="3600" b="1" dirty="0">
              <a:cs typeface="Helvetica"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9086" y="838201"/>
            <a:ext cx="10977154" cy="5997067"/>
          </a:xfrm>
          <a:prstGeom prst="rect">
            <a:avLst/>
          </a:prstGeom>
        </p:spPr>
      </p:pic>
      <p:sp>
        <p:nvSpPr>
          <p:cNvPr id="4" name="Slide Number Placeholder 3"/>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pPr>
            <a:fld id="{7D0E6CEC-61C6-4D38-A642-FACB01E37C77}" type="slidenum">
              <a:rPr lang="en-US" sz="1200">
                <a:solidFill>
                  <a:schemeClr val="tx1">
                    <a:tint val="75000"/>
                  </a:schemeClr>
                </a:solidFill>
                <a:latin typeface="+mn-lt"/>
              </a:rPr>
              <a:pPr>
                <a:spcAft>
                  <a:spcPts val="600"/>
                </a:spcAft>
              </a:pPr>
              <a:t>29</a:t>
            </a:fld>
            <a:endParaRPr lang="en-US" sz="1200">
              <a:solidFill>
                <a:schemeClr val="tx1">
                  <a:tint val="75000"/>
                </a:schemeClr>
              </a:solidFill>
              <a:latin typeface="+mn-lt"/>
            </a:endParaRPr>
          </a:p>
        </p:txBody>
      </p:sp>
    </p:spTree>
    <p:extLst>
      <p:ext uri="{BB962C8B-B14F-4D97-AF65-F5344CB8AC3E}">
        <p14:creationId xmlns:p14="http://schemas.microsoft.com/office/powerpoint/2010/main" val="567957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The American Rescue Plan Act of 2021</a:t>
            </a:r>
            <a:endParaRPr lang="en-US" i="1" dirty="0"/>
          </a:p>
        </p:txBody>
      </p:sp>
    </p:spTree>
    <p:extLst>
      <p:ext uri="{BB962C8B-B14F-4D97-AF65-F5344CB8AC3E}">
        <p14:creationId xmlns:p14="http://schemas.microsoft.com/office/powerpoint/2010/main" val="165795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Calculation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is OUT of the revenue calculation:</a:t>
            </a:r>
          </a:p>
          <a:p>
            <a:pPr lvl="1"/>
            <a:r>
              <a:rPr lang="en-US" dirty="0" smtClean="0"/>
              <a:t>Federal transfers (even those flowing through the State) (IFR)</a:t>
            </a:r>
          </a:p>
          <a:p>
            <a:pPr lvl="1"/>
            <a:r>
              <a:rPr lang="en-US" dirty="0" smtClean="0"/>
              <a:t>Intergovernmental transfers from your entity to your entity (</a:t>
            </a:r>
            <a:r>
              <a:rPr lang="en-US" dirty="0" smtClean="0">
                <a:hlinkClick r:id="rId2"/>
              </a:rPr>
              <a:t>Census p. 45</a:t>
            </a:r>
            <a:r>
              <a:rPr lang="en-US" dirty="0" smtClean="0"/>
              <a:t>)</a:t>
            </a:r>
          </a:p>
          <a:p>
            <a:pPr lvl="1"/>
            <a:r>
              <a:rPr lang="en-US" dirty="0" smtClean="0"/>
              <a:t>Revenues from utilities (</a:t>
            </a:r>
            <a:r>
              <a:rPr lang="en-US" dirty="0"/>
              <a:t>water supply, electric power, gas supply, and public mass transit </a:t>
            </a:r>
            <a:r>
              <a:rPr lang="en-US" dirty="0" smtClean="0"/>
              <a:t>systems) </a:t>
            </a:r>
            <a:r>
              <a:rPr lang="en-US" dirty="0" smtClean="0">
                <a:hlinkClick r:id="rId2"/>
              </a:rPr>
              <a:t>Census p. 65</a:t>
            </a:r>
            <a:endParaRPr lang="en-US" dirty="0" smtClean="0"/>
          </a:p>
          <a:p>
            <a:pPr lvl="1"/>
            <a:r>
              <a:rPr lang="en-US" dirty="0" smtClean="0"/>
              <a:t>Refunds and other correcting transactions (IFR)</a:t>
            </a:r>
          </a:p>
          <a:p>
            <a:pPr lvl="1"/>
            <a:r>
              <a:rPr lang="en-US" dirty="0" smtClean="0"/>
              <a:t>Proceeds from the issuance of debt (IFR)</a:t>
            </a:r>
          </a:p>
          <a:p>
            <a:pPr lvl="1"/>
            <a:endParaRPr lang="en-US" dirty="0" smtClean="0"/>
          </a:p>
          <a:p>
            <a:r>
              <a:rPr lang="en-US" dirty="0" smtClean="0"/>
              <a:t>What is IN?</a:t>
            </a:r>
          </a:p>
          <a:p>
            <a:pPr lvl="1"/>
            <a:r>
              <a:rPr lang="en-US" dirty="0" smtClean="0"/>
              <a:t>Everything not listed above</a:t>
            </a:r>
          </a:p>
          <a:p>
            <a:pPr lvl="2"/>
            <a:r>
              <a:rPr lang="en-US" dirty="0" smtClean="0"/>
              <a:t>taxes, fees and other revenues to support public services</a:t>
            </a:r>
          </a:p>
          <a:p>
            <a:pPr lvl="1"/>
            <a:r>
              <a:rPr lang="en-US" dirty="0" smtClean="0"/>
              <a:t>Including Fees generated by the underlying economy </a:t>
            </a:r>
          </a:p>
          <a:p>
            <a:pPr lvl="2"/>
            <a:r>
              <a:rPr lang="en-US" dirty="0" smtClean="0"/>
              <a:t>Component units and enterprise funds</a:t>
            </a:r>
          </a:p>
          <a:p>
            <a:pPr lvl="2"/>
            <a:r>
              <a:rPr lang="en-US" dirty="0" smtClean="0"/>
              <a:t>civic center, zoo, parking, ports, sports stadiums etc. etc. etc.</a:t>
            </a:r>
          </a:p>
          <a:p>
            <a:pPr lvl="1"/>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677175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GFOA Revenue calculator</a:t>
            </a:r>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pPr/>
              <a:t>31</a:t>
            </a:fld>
            <a:endParaRPr lang="en-US" dirty="0"/>
          </a:p>
        </p:txBody>
      </p:sp>
      <p:pic>
        <p:nvPicPr>
          <p:cNvPr id="5" name="Picture 4"/>
          <p:cNvPicPr>
            <a:picLocks noChangeAspect="1"/>
          </p:cNvPicPr>
          <p:nvPr/>
        </p:nvPicPr>
        <p:blipFill>
          <a:blip r:embed="rId2"/>
          <a:stretch>
            <a:fillRect/>
          </a:stretch>
        </p:blipFill>
        <p:spPr>
          <a:xfrm>
            <a:off x="2895601" y="838200"/>
            <a:ext cx="8242198" cy="6076950"/>
          </a:xfrm>
          <a:prstGeom prst="rect">
            <a:avLst/>
          </a:prstGeom>
        </p:spPr>
      </p:pic>
    </p:spTree>
    <p:extLst>
      <p:ext uri="{BB962C8B-B14F-4D97-AF65-F5344CB8AC3E}">
        <p14:creationId xmlns:p14="http://schemas.microsoft.com/office/powerpoint/2010/main" val="3116014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0E6CEC-61C6-4D38-A642-FACB01E37C77}" type="slidenum">
              <a:rPr lang="en-US" smtClean="0"/>
              <a:pPr/>
              <a:t>32</a:t>
            </a:fld>
            <a:endParaRPr lang="en-US" dirty="0"/>
          </a:p>
        </p:txBody>
      </p:sp>
      <p:pic>
        <p:nvPicPr>
          <p:cNvPr id="5" name="Picture 4"/>
          <p:cNvPicPr>
            <a:picLocks noChangeAspect="1"/>
          </p:cNvPicPr>
          <p:nvPr/>
        </p:nvPicPr>
        <p:blipFill>
          <a:blip r:embed="rId3"/>
          <a:stretch>
            <a:fillRect/>
          </a:stretch>
        </p:blipFill>
        <p:spPr>
          <a:xfrm>
            <a:off x="6511834" y="15190"/>
            <a:ext cx="5414554" cy="6686214"/>
          </a:xfrm>
          <a:prstGeom prst="rect">
            <a:avLst/>
          </a:prstGeom>
        </p:spPr>
      </p:pic>
      <p:sp>
        <p:nvSpPr>
          <p:cNvPr id="6" name="Content Placeholder 2"/>
          <p:cNvSpPr>
            <a:spLocks noGrp="1"/>
          </p:cNvSpPr>
          <p:nvPr>
            <p:ph idx="1"/>
          </p:nvPr>
        </p:nvSpPr>
        <p:spPr>
          <a:xfrm>
            <a:off x="1524000" y="1143000"/>
            <a:ext cx="4038600" cy="5715000"/>
          </a:xfrm>
        </p:spPr>
        <p:txBody>
          <a:bodyPr>
            <a:normAutofit/>
          </a:bodyPr>
          <a:lstStyle/>
          <a:p>
            <a:r>
              <a:rPr lang="en-US" sz="2400" dirty="0"/>
              <a:t>Base year calculation includes: </a:t>
            </a:r>
          </a:p>
          <a:p>
            <a:pPr lvl="1"/>
            <a:r>
              <a:rPr lang="en-US" sz="2000" dirty="0"/>
              <a:t>Taxes</a:t>
            </a:r>
          </a:p>
          <a:p>
            <a:pPr lvl="1"/>
            <a:r>
              <a:rPr lang="en-US" sz="2000" dirty="0"/>
              <a:t>Intergovernmental revenue</a:t>
            </a:r>
          </a:p>
          <a:p>
            <a:pPr lvl="1"/>
            <a:r>
              <a:rPr lang="en-US" sz="2000" dirty="0"/>
              <a:t>Other revenues</a:t>
            </a:r>
          </a:p>
          <a:p>
            <a:r>
              <a:rPr lang="en-US" sz="2400" dirty="0"/>
              <a:t>Growth rate: </a:t>
            </a:r>
          </a:p>
          <a:p>
            <a:pPr lvl="1"/>
            <a:r>
              <a:rPr lang="en-US" sz="2000" dirty="0"/>
              <a:t>Compares years 2016-2019 in eligible revenue categories</a:t>
            </a:r>
          </a:p>
          <a:p>
            <a:r>
              <a:rPr lang="en-US" sz="2400" dirty="0"/>
              <a:t>Actual revenues calculated on December 31 each year </a:t>
            </a:r>
          </a:p>
          <a:p>
            <a:endParaRPr lang="en-US" dirty="0"/>
          </a:p>
        </p:txBody>
      </p:sp>
    </p:spTree>
    <p:extLst>
      <p:ext uri="{BB962C8B-B14F-4D97-AF65-F5344CB8AC3E}">
        <p14:creationId xmlns:p14="http://schemas.microsoft.com/office/powerpoint/2010/main" val="1304412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for Revenue Replacement</a:t>
            </a:r>
            <a:endParaRPr lang="en-US" dirty="0"/>
          </a:p>
        </p:txBody>
      </p:sp>
      <p:sp>
        <p:nvSpPr>
          <p:cNvPr id="3" name="Content Placeholder 2"/>
          <p:cNvSpPr>
            <a:spLocks noGrp="1"/>
          </p:cNvSpPr>
          <p:nvPr>
            <p:ph idx="1"/>
          </p:nvPr>
        </p:nvSpPr>
        <p:spPr/>
        <p:txBody>
          <a:bodyPr>
            <a:normAutofit/>
          </a:bodyPr>
          <a:lstStyle/>
          <a:p>
            <a:pPr lvl="0"/>
            <a:r>
              <a:rPr lang="en-US" dirty="0"/>
              <a:t>Look at the past </a:t>
            </a:r>
            <a:r>
              <a:rPr lang="en-US" dirty="0" smtClean="0"/>
              <a:t>2019 base year revenue</a:t>
            </a:r>
          </a:p>
          <a:p>
            <a:pPr lvl="0"/>
            <a:r>
              <a:rPr lang="en-US" dirty="0" smtClean="0"/>
              <a:t>Recipients </a:t>
            </a:r>
            <a:r>
              <a:rPr lang="en-US" dirty="0"/>
              <a:t>average annual growth of the past three fiscal </a:t>
            </a:r>
            <a:r>
              <a:rPr lang="en-US" dirty="0" smtClean="0"/>
              <a:t>years</a:t>
            </a:r>
          </a:p>
          <a:p>
            <a:pPr lvl="1"/>
            <a:r>
              <a:rPr lang="en-US" dirty="0" smtClean="0"/>
              <a:t>Apply 4.1% growth rate or greater to annual revenues collected </a:t>
            </a:r>
            <a:endParaRPr lang="en-US" dirty="0"/>
          </a:p>
          <a:p>
            <a:pPr lvl="0"/>
            <a:r>
              <a:rPr lang="en-US" dirty="0"/>
              <a:t>Multiplier applies to the revenue collected in each </a:t>
            </a:r>
            <a:r>
              <a:rPr lang="en-US" i="1" u="sng" dirty="0"/>
              <a:t>calendar</a:t>
            </a:r>
            <a:r>
              <a:rPr lang="en-US" dirty="0"/>
              <a:t> </a:t>
            </a:r>
            <a:r>
              <a:rPr lang="en-US" dirty="0" smtClean="0"/>
              <a:t>year</a:t>
            </a:r>
          </a:p>
          <a:p>
            <a:pPr lvl="1"/>
            <a:r>
              <a:rPr lang="en-US" dirty="0" smtClean="0"/>
              <a:t>Checkpoint each December 31 for actual revenues</a:t>
            </a:r>
          </a:p>
          <a:p>
            <a:pPr lvl="1"/>
            <a:r>
              <a:rPr lang="en-US" dirty="0" smtClean="0"/>
              <a:t>Not </a:t>
            </a:r>
            <a:r>
              <a:rPr lang="en-US" dirty="0"/>
              <a:t>the fiscal </a:t>
            </a:r>
            <a:r>
              <a:rPr lang="en-US" dirty="0" smtClean="0"/>
              <a:t>year!</a:t>
            </a:r>
            <a:endParaRPr lang="en-US" dirty="0"/>
          </a:p>
          <a:p>
            <a:pPr lvl="0"/>
            <a:r>
              <a:rPr lang="en-US" dirty="0" smtClean="0"/>
              <a:t>Compare projected growth revenue to actuals collected</a:t>
            </a:r>
          </a:p>
          <a:p>
            <a:pPr lvl="1"/>
            <a:r>
              <a:rPr lang="en-US" dirty="0" smtClean="0"/>
              <a:t>If actual exceeds projected, collection is zero for that year</a:t>
            </a:r>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93468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Services</a:t>
            </a:r>
            <a:endParaRPr lang="en-US" dirty="0"/>
          </a:p>
        </p:txBody>
      </p:sp>
      <p:sp>
        <p:nvSpPr>
          <p:cNvPr id="3" name="Content Placeholder 2"/>
          <p:cNvSpPr>
            <a:spLocks noGrp="1"/>
          </p:cNvSpPr>
          <p:nvPr>
            <p:ph idx="1"/>
          </p:nvPr>
        </p:nvSpPr>
        <p:spPr>
          <a:xfrm>
            <a:off x="609600" y="1066800"/>
            <a:ext cx="10972800" cy="5562600"/>
          </a:xfrm>
        </p:spPr>
        <p:txBody>
          <a:bodyPr/>
          <a:lstStyle/>
          <a:p>
            <a:pPr lvl="0"/>
            <a:r>
              <a:rPr lang="en-US" dirty="0"/>
              <a:t> What can I spend it on?</a:t>
            </a:r>
          </a:p>
          <a:p>
            <a:pPr lvl="1"/>
            <a:r>
              <a:rPr lang="en-US" dirty="0"/>
              <a:t>“Government services” </a:t>
            </a:r>
          </a:p>
          <a:p>
            <a:pPr lvl="2"/>
            <a:r>
              <a:rPr lang="en-US" dirty="0" smtClean="0"/>
              <a:t>Directly </a:t>
            </a:r>
            <a:r>
              <a:rPr lang="en-US" dirty="0"/>
              <a:t>provide services or aid to citizens</a:t>
            </a:r>
            <a:endParaRPr lang="en-US" sz="1400" dirty="0"/>
          </a:p>
          <a:p>
            <a:pPr lvl="2"/>
            <a:r>
              <a:rPr lang="en-US" dirty="0"/>
              <a:t>Maintenance pay go of building</a:t>
            </a:r>
          </a:p>
          <a:p>
            <a:pPr lvl="3"/>
            <a:r>
              <a:rPr lang="en-US" dirty="0"/>
              <a:t>Can use it on a capital project together with bond financed </a:t>
            </a:r>
            <a:r>
              <a:rPr lang="en-US" dirty="0" smtClean="0"/>
              <a:t>portion</a:t>
            </a:r>
            <a:endParaRPr lang="en-US" dirty="0"/>
          </a:p>
          <a:p>
            <a:pPr lvl="3"/>
            <a:r>
              <a:rPr lang="en-US" dirty="0"/>
              <a:t>You can start a project and you finish it with future revenues / bonds</a:t>
            </a:r>
          </a:p>
          <a:p>
            <a:pPr lvl="2"/>
            <a:r>
              <a:rPr lang="en-US" dirty="0"/>
              <a:t>Cybersecurity, Healthcare service, School or education services, Police, fire or public safety</a:t>
            </a:r>
          </a:p>
          <a:p>
            <a:pPr lvl="1"/>
            <a:r>
              <a:rPr lang="en-US" dirty="0"/>
              <a:t>NOT ALLOWED:  </a:t>
            </a:r>
            <a:endParaRPr lang="en-US" dirty="0" smtClean="0"/>
          </a:p>
          <a:p>
            <a:pPr lvl="2"/>
            <a:r>
              <a:rPr lang="en-US" dirty="0" smtClean="0"/>
              <a:t>NOT </a:t>
            </a:r>
            <a:r>
              <a:rPr lang="en-US" dirty="0"/>
              <a:t>ON principal or interest of debt service (or settlement agreement)</a:t>
            </a:r>
            <a:endParaRPr lang="en-US" sz="1400" dirty="0"/>
          </a:p>
          <a:p>
            <a:pPr lvl="2"/>
            <a:r>
              <a:rPr lang="en-US" dirty="0"/>
              <a:t>NOT ON reserves or rainy day funds</a:t>
            </a:r>
            <a:endParaRPr lang="en-US" sz="1800" dirty="0"/>
          </a:p>
          <a:p>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340165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a:t>
            </a:r>
            <a:endParaRPr lang="en-US" dirty="0"/>
          </a:p>
        </p:txBody>
      </p:sp>
      <p:sp>
        <p:nvSpPr>
          <p:cNvPr id="3" name="Content Placeholder 2"/>
          <p:cNvSpPr>
            <a:spLocks noGrp="1"/>
          </p:cNvSpPr>
          <p:nvPr>
            <p:ph idx="1"/>
          </p:nvPr>
        </p:nvSpPr>
        <p:spPr/>
        <p:txBody>
          <a:bodyPr/>
          <a:lstStyle/>
          <a:p>
            <a:r>
              <a:rPr lang="en-US" dirty="0" smtClean="0"/>
              <a:t>No definitive word about fiscal year end versus calendar year end HOWEVER: </a:t>
            </a:r>
          </a:p>
          <a:p>
            <a:pPr lvl="1"/>
            <a:r>
              <a:rPr lang="en-US" dirty="0" smtClean="0"/>
              <a:t>Treasury consistently says to follow the Interim Final Rule</a:t>
            </a:r>
          </a:p>
          <a:p>
            <a:pPr lvl="1"/>
            <a:r>
              <a:rPr lang="en-US" dirty="0" smtClean="0"/>
              <a:t>Interim Final Rule says prime recipients must use consistent accounting methodologies</a:t>
            </a:r>
          </a:p>
          <a:p>
            <a:pPr lvl="1"/>
            <a:r>
              <a:rPr lang="en-US" dirty="0" smtClean="0"/>
              <a:t>Compliance and Reporting requires prime recipients to report December 31 figures no later than 31 days after year end</a:t>
            </a:r>
          </a:p>
          <a:p>
            <a:pPr lvl="1"/>
            <a:endParaRPr lang="en-US" dirty="0"/>
          </a:p>
          <a:p>
            <a:r>
              <a:rPr lang="en-US" dirty="0" smtClean="0"/>
              <a:t>Local procurement policies (including collaborative purchasing programs) in lieu of competitive purchasing requirements. Treasury notes addressing this in final rule</a:t>
            </a:r>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497672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8194" y="2743200"/>
            <a:ext cx="11943806" cy="1143000"/>
          </a:xfrm>
        </p:spPr>
        <p:txBody>
          <a:bodyPr>
            <a:normAutofit fontScale="90000"/>
          </a:bodyPr>
          <a:lstStyle/>
          <a:p>
            <a:r>
              <a:rPr lang="en-US" b="1" dirty="0" smtClean="0"/>
              <a:t>D. Investments </a:t>
            </a:r>
            <a:r>
              <a:rPr lang="en-US" b="1" dirty="0"/>
              <a:t>in </a:t>
            </a:r>
            <a:r>
              <a:rPr lang="en-US" b="1" dirty="0" smtClean="0"/>
              <a:t>Water</a:t>
            </a:r>
            <a:r>
              <a:rPr lang="en-US" b="1" dirty="0"/>
              <a:t>, </a:t>
            </a:r>
            <a:r>
              <a:rPr lang="en-US" b="1" dirty="0" smtClean="0"/>
              <a:t>Sewer </a:t>
            </a:r>
            <a:r>
              <a:rPr lang="en-US" b="1" dirty="0"/>
              <a:t>and </a:t>
            </a:r>
            <a:r>
              <a:rPr lang="en-US" b="1" dirty="0" smtClean="0"/>
              <a:t>Broadband Infrastructure</a:t>
            </a:r>
            <a:endParaRPr lang="en-US" b="1" dirty="0"/>
          </a:p>
        </p:txBody>
      </p:sp>
    </p:spTree>
    <p:extLst>
      <p:ext uri="{BB962C8B-B14F-4D97-AF65-F5344CB8AC3E}">
        <p14:creationId xmlns:p14="http://schemas.microsoft.com/office/powerpoint/2010/main" val="2407768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12188953" cy="964276"/>
          </a:xfrm>
        </p:spPr>
        <p:txBody>
          <a:bodyPr>
            <a:normAutofit/>
          </a:bodyPr>
          <a:lstStyle/>
          <a:p>
            <a:r>
              <a:rPr lang="en-US" sz="3200" b="1" dirty="0" smtClean="0"/>
              <a:t>               Water/Sewer Infrastructure</a:t>
            </a:r>
            <a:endParaRPr lang="en-US" sz="3200" b="1" dirty="0"/>
          </a:p>
        </p:txBody>
      </p:sp>
      <p:sp>
        <p:nvSpPr>
          <p:cNvPr id="4" name="Content Placeholder 3"/>
          <p:cNvSpPr>
            <a:spLocks noGrp="1"/>
          </p:cNvSpPr>
          <p:nvPr>
            <p:ph idx="1"/>
          </p:nvPr>
        </p:nvSpPr>
        <p:spPr>
          <a:xfrm>
            <a:off x="133350" y="1080654"/>
            <a:ext cx="11903479" cy="5777345"/>
          </a:xfrm>
        </p:spPr>
        <p:txBody>
          <a:bodyPr>
            <a:normAutofit fontScale="92500"/>
          </a:bodyPr>
          <a:lstStyle/>
          <a:p>
            <a:pPr>
              <a:lnSpc>
                <a:spcPct val="90000"/>
              </a:lnSpc>
            </a:pPr>
            <a:r>
              <a:rPr lang="en-US" sz="2800" b="1" dirty="0"/>
              <a:t>Necessary investments </a:t>
            </a:r>
            <a:r>
              <a:rPr lang="en-US" sz="2800" dirty="0"/>
              <a:t>are designed to provide an adequate minimum level of service and are unlikely to be made using private sources of </a:t>
            </a:r>
            <a:r>
              <a:rPr lang="en-US" sz="2800" dirty="0" smtClean="0"/>
              <a:t>funds.</a:t>
            </a:r>
            <a:endParaRPr lang="en-US" sz="2800" dirty="0"/>
          </a:p>
          <a:p>
            <a:pPr>
              <a:lnSpc>
                <a:spcPct val="90000"/>
              </a:lnSpc>
            </a:pPr>
            <a:r>
              <a:rPr lang="en-US" sz="2800" dirty="0"/>
              <a:t>Uses aligned with Environmental Protection Agency’s </a:t>
            </a:r>
            <a:r>
              <a:rPr lang="en-US" sz="2800" b="1" dirty="0"/>
              <a:t>Clean Water Revolving Fund </a:t>
            </a:r>
            <a:r>
              <a:rPr lang="en-US" sz="2800" dirty="0"/>
              <a:t>and </a:t>
            </a:r>
            <a:r>
              <a:rPr lang="en-US" sz="2800" b="1" dirty="0"/>
              <a:t>Drinking Water State Revolving Fund</a:t>
            </a:r>
            <a:r>
              <a:rPr lang="en-US" sz="2800" dirty="0"/>
              <a:t> to expedite project </a:t>
            </a:r>
            <a:r>
              <a:rPr lang="en-US" sz="2800" dirty="0" smtClean="0"/>
              <a:t>identification.</a:t>
            </a:r>
            <a:endParaRPr lang="en-US" sz="2800" dirty="0">
              <a:latin typeface="Arial" panose="020B0604020202020204" pitchFamily="34" charset="0"/>
            </a:endParaRPr>
          </a:p>
          <a:p>
            <a:pPr lvl="1">
              <a:lnSpc>
                <a:spcPct val="90000"/>
              </a:lnSpc>
            </a:pPr>
            <a:r>
              <a:rPr lang="en-US" dirty="0">
                <a:latin typeface="Arial" panose="020B0604020202020204" pitchFamily="34" charset="0"/>
              </a:rPr>
              <a:t>Building/upgrading facilities and transmission, distribution, and storage systems, including the replacement of lead service lines.</a:t>
            </a:r>
          </a:p>
          <a:p>
            <a:pPr lvl="1">
              <a:lnSpc>
                <a:spcPct val="90000"/>
              </a:lnSpc>
            </a:pPr>
            <a:r>
              <a:rPr lang="en-US" dirty="0"/>
              <a:t>Invest in wastewater infrastructure projects</a:t>
            </a:r>
          </a:p>
          <a:p>
            <a:pPr lvl="2">
              <a:lnSpc>
                <a:spcPct val="90000"/>
              </a:lnSpc>
            </a:pPr>
            <a:r>
              <a:rPr lang="en-US" sz="2800" dirty="0"/>
              <a:t>E.g. constructing publicly-owned treatment infrastructure, managing and treating </a:t>
            </a:r>
            <a:r>
              <a:rPr lang="en-US" sz="2800" dirty="0" err="1"/>
              <a:t>stormwater</a:t>
            </a:r>
            <a:r>
              <a:rPr lang="en-US" sz="2800" dirty="0"/>
              <a:t> or subsurface drainage water, facilitating water reuse, and securing publicly-owned treatment works</a:t>
            </a:r>
          </a:p>
          <a:p>
            <a:pPr lvl="0">
              <a:lnSpc>
                <a:spcPct val="90000"/>
              </a:lnSpc>
            </a:pPr>
            <a:r>
              <a:rPr lang="en-US" sz="2800" b="1" i="1" dirty="0">
                <a:latin typeface="Arial" panose="020B0604020202020204" pitchFamily="34" charset="0"/>
              </a:rPr>
              <a:t>Recipients retain substantial flexibility to identify those water and sewer infrastructure investments that are of the highest priority for their own communities</a:t>
            </a:r>
          </a:p>
          <a:p>
            <a:pPr>
              <a:lnSpc>
                <a:spcPct val="90000"/>
              </a:lnSpc>
            </a:pPr>
            <a:endParaRPr lang="en-US" sz="1600" dirty="0"/>
          </a:p>
        </p:txBody>
      </p:sp>
    </p:spTree>
    <p:extLst>
      <p:ext uri="{BB962C8B-B14F-4D97-AF65-F5344CB8AC3E}">
        <p14:creationId xmlns:p14="http://schemas.microsoft.com/office/powerpoint/2010/main" val="2031518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91" y="365134"/>
            <a:ext cx="5120114" cy="1692794"/>
          </a:xfrm>
        </p:spPr>
        <p:txBody>
          <a:bodyPr>
            <a:noAutofit/>
          </a:bodyPr>
          <a:lstStyle/>
          <a:p>
            <a:r>
              <a:rPr lang="en-US" sz="3200" b="1" dirty="0"/>
              <a:t>Broadband </a:t>
            </a:r>
            <a:r>
              <a:rPr lang="en-US" sz="3200" b="1" dirty="0" smtClean="0"/>
              <a:t>Infrastructure (IFR p. 61)</a:t>
            </a:r>
            <a:endParaRPr lang="en-US" sz="3200" b="1" dirty="0"/>
          </a:p>
        </p:txBody>
      </p:sp>
      <p:sp>
        <p:nvSpPr>
          <p:cNvPr id="3" name="Content Placeholder 2"/>
          <p:cNvSpPr>
            <a:spLocks noGrp="1"/>
          </p:cNvSpPr>
          <p:nvPr>
            <p:ph idx="1"/>
          </p:nvPr>
        </p:nvSpPr>
        <p:spPr>
          <a:xfrm>
            <a:off x="500812" y="2575033"/>
            <a:ext cx="5223528" cy="4146441"/>
          </a:xfrm>
        </p:spPr>
        <p:txBody>
          <a:bodyPr>
            <a:normAutofit/>
          </a:bodyPr>
          <a:lstStyle/>
          <a:p>
            <a:r>
              <a:rPr lang="en-US" sz="2000" dirty="0">
                <a:latin typeface="Arial" panose="020B0604020202020204" pitchFamily="34" charset="0"/>
              </a:rPr>
              <a:t>Build broadband infrastructure with modern technologies in mind, specifically projects that deliver services offering:</a:t>
            </a:r>
          </a:p>
          <a:p>
            <a:pPr lvl="1"/>
            <a:r>
              <a:rPr lang="en-US" sz="2000" dirty="0">
                <a:latin typeface="Arial" panose="020B0604020202020204" pitchFamily="34" charset="0"/>
              </a:rPr>
              <a:t>reliable 100 Mbps download and 100 </a:t>
            </a:r>
            <a:r>
              <a:rPr lang="en-US" sz="2000" dirty="0"/>
              <a:t>Mbps upload speeds, unless impracticable due to topography, geography, or financial cost. </a:t>
            </a:r>
          </a:p>
          <a:p>
            <a:r>
              <a:rPr lang="en-US" sz="2000" dirty="0">
                <a:latin typeface="Arial" panose="020B0604020202020204" pitchFamily="34" charset="0"/>
              </a:rPr>
              <a:t>Assisting households to support internet access or digital literacy is an eligible </a:t>
            </a:r>
            <a:r>
              <a:rPr lang="en-US" sz="2000" dirty="0" smtClean="0">
                <a:latin typeface="Arial" panose="020B0604020202020204" pitchFamily="34" charset="0"/>
              </a:rPr>
              <a:t>use.</a:t>
            </a:r>
            <a:endParaRPr lang="en-US" sz="2000" dirty="0">
              <a:latin typeface="Arial" panose="020B0604020202020204" pitchFamily="34" charset="0"/>
            </a:endParaRPr>
          </a:p>
          <a:p>
            <a:pPr marL="0" indent="0">
              <a:buNone/>
            </a:pPr>
            <a:endParaRPr lang="en-US" sz="18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627" r="32149"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088701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t>Audit </a:t>
            </a:r>
            <a:r>
              <a:rPr lang="en-US" b="1" dirty="0"/>
              <a:t>and Reporting Requirements</a:t>
            </a:r>
          </a:p>
        </p:txBody>
      </p:sp>
    </p:spTree>
    <p:extLst>
      <p:ext uri="{BB962C8B-B14F-4D97-AF65-F5344CB8AC3E}">
        <p14:creationId xmlns:p14="http://schemas.microsoft.com/office/powerpoint/2010/main" val="1810854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936" y="639520"/>
            <a:ext cx="4202370" cy="1719072"/>
          </a:xfrm>
        </p:spPr>
        <p:txBody>
          <a:bodyPr anchor="b">
            <a:normAutofit/>
          </a:bodyPr>
          <a:lstStyle/>
          <a:p>
            <a:pPr>
              <a:lnSpc>
                <a:spcPct val="90000"/>
              </a:lnSpc>
            </a:pPr>
            <a:r>
              <a:rPr lang="en-US" sz="3800" b="1" dirty="0"/>
              <a:t>American Rescue Plan Act of 2021</a:t>
            </a:r>
          </a:p>
        </p:txBody>
      </p:sp>
      <p:sp>
        <p:nvSpPr>
          <p:cNvPr id="3" name="Content Placeholder 2"/>
          <p:cNvSpPr>
            <a:spLocks noGrp="1"/>
          </p:cNvSpPr>
          <p:nvPr>
            <p:ph idx="1"/>
          </p:nvPr>
        </p:nvSpPr>
        <p:spPr>
          <a:xfrm>
            <a:off x="140188" y="2767888"/>
            <a:ext cx="5052298" cy="3914267"/>
          </a:xfrm>
        </p:spPr>
        <p:txBody>
          <a:bodyPr anchor="t">
            <a:normAutofit/>
          </a:bodyPr>
          <a:lstStyle/>
          <a:p>
            <a:pPr>
              <a:lnSpc>
                <a:spcPct val="90000"/>
              </a:lnSpc>
            </a:pPr>
            <a:r>
              <a:rPr lang="en-US" sz="2400" dirty="0">
                <a:hlinkClick r:id="rId3"/>
              </a:rPr>
              <a:t>American Rescue Plan Act</a:t>
            </a:r>
            <a:endParaRPr lang="en-US" sz="2400" dirty="0"/>
          </a:p>
          <a:p>
            <a:pPr lvl="1">
              <a:lnSpc>
                <a:spcPct val="90000"/>
              </a:lnSpc>
            </a:pPr>
            <a:r>
              <a:rPr lang="en-US" sz="2400" dirty="0"/>
              <a:t>Subtitle M</a:t>
            </a:r>
          </a:p>
          <a:p>
            <a:pPr lvl="1">
              <a:lnSpc>
                <a:spcPct val="90000"/>
              </a:lnSpc>
            </a:pPr>
            <a:r>
              <a:rPr lang="en-US" sz="2400" dirty="0"/>
              <a:t>Coronavirus State and Local Fiscal Recovery Funds (CSLFRF)</a:t>
            </a:r>
          </a:p>
          <a:p>
            <a:pPr lvl="2">
              <a:lnSpc>
                <a:spcPct val="90000"/>
              </a:lnSpc>
            </a:pPr>
            <a:r>
              <a:rPr lang="en-US" dirty="0"/>
              <a:t>Section 602: Coronavirus State Fiscal Recovery Fund</a:t>
            </a:r>
          </a:p>
          <a:p>
            <a:pPr lvl="2">
              <a:lnSpc>
                <a:spcPct val="90000"/>
              </a:lnSpc>
            </a:pPr>
            <a:r>
              <a:rPr lang="en-US" dirty="0"/>
              <a:t>Section 603: Local Fiscal Recovery Fund</a:t>
            </a:r>
          </a:p>
          <a:p>
            <a:pPr>
              <a:lnSpc>
                <a:spcPct val="90000"/>
              </a:lnSpc>
            </a:pPr>
            <a:endParaRPr lang="en-US" sz="1700" dirty="0"/>
          </a:p>
        </p:txBody>
      </p:sp>
      <p:pic>
        <p:nvPicPr>
          <p:cNvPr id="6" name="Picture 5"/>
          <p:cNvPicPr>
            <a:picLocks noChangeAspect="1"/>
          </p:cNvPicPr>
          <p:nvPr/>
        </p:nvPicPr>
        <p:blipFill rotWithShape="1">
          <a:blip r:embed="rId4"/>
          <a:srcRect l="12989" t="8954" r="17887" b="6121"/>
          <a:stretch/>
        </p:blipFill>
        <p:spPr>
          <a:xfrm>
            <a:off x="5546287" y="639520"/>
            <a:ext cx="6291912" cy="495532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85671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p:spPr>
        <p:txBody>
          <a:bodyPr>
            <a:normAutofit fontScale="90000"/>
          </a:bodyPr>
          <a:lstStyle/>
          <a:p>
            <a:r>
              <a:rPr lang="en-US" dirty="0" smtClean="0"/>
              <a:t/>
            </a:r>
            <a:br>
              <a:rPr lang="en-US" dirty="0" smtClean="0"/>
            </a:br>
            <a:r>
              <a:rPr lang="en-US" dirty="0" smtClean="0"/>
              <a:t>Compliance and Reporting Guidance</a:t>
            </a:r>
            <a:r>
              <a:rPr lang="en-US" dirty="0"/>
              <a:t/>
            </a:r>
            <a:br>
              <a:rPr lang="en-US" dirty="0"/>
            </a:b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016386"/>
            <a:ext cx="9311639" cy="5173132"/>
          </a:xfrm>
          <a:prstGeom prst="rect">
            <a:avLst/>
          </a:prstGeom>
          <a:effectLst>
            <a:outerShdw blurRad="63500" sx="102000" sy="102000" algn="ctr" rotWithShape="0">
              <a:prstClr val="black">
                <a:alpha val="40000"/>
              </a:prstClr>
            </a:outerShdw>
          </a:effectLst>
        </p:spPr>
      </p:pic>
      <p:sp>
        <p:nvSpPr>
          <p:cNvPr id="3" name="Rectangle 2"/>
          <p:cNvSpPr/>
          <p:nvPr/>
        </p:nvSpPr>
        <p:spPr>
          <a:xfrm>
            <a:off x="7158446" y="3310564"/>
            <a:ext cx="1907177" cy="584775"/>
          </a:xfrm>
          <a:prstGeom prst="rect">
            <a:avLst/>
          </a:prstGeom>
        </p:spPr>
        <p:txBody>
          <a:bodyPr wrap="square">
            <a:spAutoFit/>
          </a:bodyPr>
          <a:lstStyle/>
          <a:p>
            <a:r>
              <a:rPr lang="en-US" sz="1600" b="1" dirty="0" smtClean="0">
                <a:solidFill>
                  <a:srgbClr val="FF0000"/>
                </a:solidFill>
                <a:latin typeface="Calibri" panose="020F0502020204030204" pitchFamily="34" charset="0"/>
                <a:ea typeface="Calibri" panose="020F0502020204030204" pitchFamily="34" charset="0"/>
              </a:rPr>
              <a:t>Deadline changed to January 31, 2022</a:t>
            </a:r>
            <a:endParaRPr lang="en-US" sz="1600" b="1" dirty="0">
              <a:solidFill>
                <a:srgbClr val="FF0000"/>
              </a:solidFill>
            </a:endParaRPr>
          </a:p>
        </p:txBody>
      </p:sp>
      <p:sp>
        <p:nvSpPr>
          <p:cNvPr id="7" name="Rectangle 6"/>
          <p:cNvSpPr/>
          <p:nvPr/>
        </p:nvSpPr>
        <p:spPr>
          <a:xfrm>
            <a:off x="7158446" y="5200324"/>
            <a:ext cx="1907177" cy="584775"/>
          </a:xfrm>
          <a:prstGeom prst="rect">
            <a:avLst/>
          </a:prstGeom>
        </p:spPr>
        <p:txBody>
          <a:bodyPr wrap="square">
            <a:spAutoFit/>
          </a:bodyPr>
          <a:lstStyle/>
          <a:p>
            <a:r>
              <a:rPr lang="en-US" sz="1600" b="1" dirty="0" smtClean="0">
                <a:solidFill>
                  <a:srgbClr val="FF0000"/>
                </a:solidFill>
                <a:latin typeface="Calibri" panose="020F0502020204030204" pitchFamily="34" charset="0"/>
                <a:ea typeface="Calibri" panose="020F0502020204030204" pitchFamily="34" charset="0"/>
              </a:rPr>
              <a:t>Deadline changed to April 30, 2022</a:t>
            </a:r>
            <a:endParaRPr lang="en-US" sz="1600" b="1" dirty="0">
              <a:solidFill>
                <a:srgbClr val="FF0000"/>
              </a:solidFill>
            </a:endParaRPr>
          </a:p>
        </p:txBody>
      </p:sp>
    </p:spTree>
    <p:extLst>
      <p:ext uri="{BB962C8B-B14F-4D97-AF65-F5344CB8AC3E}">
        <p14:creationId xmlns:p14="http://schemas.microsoft.com/office/powerpoint/2010/main" val="3313502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88900" y="1261533"/>
            <a:ext cx="5397500" cy="5417609"/>
          </a:xfrm>
        </p:spPr>
        <p:txBody>
          <a:bodyPr/>
          <a:lstStyle/>
          <a:p>
            <a:r>
              <a:rPr lang="en-US" sz="2000" b="1" dirty="0" smtClean="0"/>
              <a:t>Appendix </a:t>
            </a:r>
            <a:r>
              <a:rPr lang="en-US" sz="2000" b="1" dirty="0"/>
              <a:t>1 </a:t>
            </a:r>
            <a:endParaRPr lang="en-US" sz="2000" b="1" dirty="0" smtClean="0"/>
          </a:p>
          <a:p>
            <a:pPr lvl="1"/>
            <a:r>
              <a:rPr lang="en-US" sz="1600" b="1" dirty="0"/>
              <a:t>Compliance &amp; Reporting </a:t>
            </a:r>
            <a:r>
              <a:rPr lang="en-US" sz="1600" b="1" dirty="0" smtClean="0"/>
              <a:t>Guidance (p</a:t>
            </a:r>
            <a:r>
              <a:rPr lang="en-US" sz="1600" b="1" dirty="0"/>
              <a:t>. 31</a:t>
            </a:r>
            <a:r>
              <a:rPr lang="en-US" sz="1600" b="1" dirty="0" smtClean="0"/>
              <a:t>)</a:t>
            </a:r>
            <a:br>
              <a:rPr lang="en-US" sz="1600" b="1" dirty="0" smtClean="0"/>
            </a:br>
            <a:endParaRPr lang="en-US" sz="1600" dirty="0" smtClean="0"/>
          </a:p>
          <a:p>
            <a:r>
              <a:rPr lang="en-US" sz="2000" dirty="0" smtClean="0"/>
              <a:t>EC must </a:t>
            </a:r>
            <a:r>
              <a:rPr lang="en-US" sz="2000" dirty="0"/>
              <a:t>be used to categorize each project</a:t>
            </a:r>
            <a:r>
              <a:rPr lang="en-US" sz="2000" dirty="0" smtClean="0"/>
              <a:t>.</a:t>
            </a:r>
            <a:br>
              <a:rPr lang="en-US" sz="2000" dirty="0" smtClean="0"/>
            </a:br>
            <a:endParaRPr lang="en-US" sz="2000" b="1" dirty="0"/>
          </a:p>
          <a:p>
            <a:r>
              <a:rPr lang="en-US" sz="2000" b="1" dirty="0" smtClean="0"/>
              <a:t>*</a:t>
            </a:r>
            <a:r>
              <a:rPr lang="en-US" sz="2000" dirty="0" smtClean="0"/>
              <a:t> </a:t>
            </a:r>
            <a:r>
              <a:rPr lang="en-US" sz="2000" b="1" dirty="0"/>
              <a:t>symbol</a:t>
            </a:r>
            <a:r>
              <a:rPr lang="en-US" sz="2000" dirty="0"/>
              <a:t> denotes areas where recipients must identify the amount of the total funds that are allocated </a:t>
            </a:r>
            <a:r>
              <a:rPr lang="en-US" sz="2000" dirty="0" smtClean="0"/>
              <a:t>to </a:t>
            </a:r>
            <a:r>
              <a:rPr lang="en-US" sz="2000" dirty="0"/>
              <a:t>evidence-based interventions</a:t>
            </a:r>
            <a:r>
              <a:rPr lang="en-US" sz="2000" dirty="0" smtClean="0"/>
              <a:t>.</a:t>
            </a:r>
            <a:endParaRPr lang="en-US" sz="2000" dirty="0"/>
          </a:p>
          <a:p>
            <a:r>
              <a:rPr lang="en-US" sz="2000" b="1" dirty="0" smtClean="0"/>
              <a:t>^</a:t>
            </a:r>
            <a:r>
              <a:rPr lang="en-US" sz="2000" dirty="0" smtClean="0"/>
              <a:t> </a:t>
            </a:r>
            <a:r>
              <a:rPr lang="en-US" sz="2000" b="1" dirty="0"/>
              <a:t>symbol</a:t>
            </a:r>
            <a:r>
              <a:rPr lang="en-US" sz="2000" dirty="0"/>
              <a:t> denotes areas where recipients must report </a:t>
            </a:r>
            <a:r>
              <a:rPr lang="en-US" sz="2000" dirty="0" smtClean="0"/>
              <a:t>on whether </a:t>
            </a:r>
            <a:r>
              <a:rPr lang="en-US" sz="2000" dirty="0"/>
              <a:t>projects are primarily serving disadvantaged communities</a:t>
            </a:r>
            <a:r>
              <a:rPr lang="en-US" sz="2000" dirty="0" smtClean="0"/>
              <a:t>.</a:t>
            </a:r>
          </a:p>
          <a:p>
            <a:pPr lvl="1"/>
            <a:r>
              <a:rPr lang="en-US" sz="1600" b="1" dirty="0" smtClean="0"/>
              <a:t>Project demographic distribution</a:t>
            </a:r>
            <a:endParaRPr lang="en-US" sz="1600" b="1" dirty="0"/>
          </a:p>
          <a:p>
            <a:endParaRPr lang="en-US" sz="2000" dirty="0"/>
          </a:p>
        </p:txBody>
      </p:sp>
      <p:sp>
        <p:nvSpPr>
          <p:cNvPr id="10" name="Title 1"/>
          <p:cNvSpPr>
            <a:spLocks noGrp="1"/>
          </p:cNvSpPr>
          <p:nvPr>
            <p:ph type="title"/>
          </p:nvPr>
        </p:nvSpPr>
        <p:spPr>
          <a:xfrm>
            <a:off x="0" y="0"/>
            <a:ext cx="12192000" cy="990600"/>
          </a:xfrm>
        </p:spPr>
        <p:txBody>
          <a:bodyPr/>
          <a:lstStyle/>
          <a:p>
            <a:r>
              <a:rPr lang="en-US" dirty="0"/>
              <a:t>Use of Expenditure Categories (</a:t>
            </a:r>
            <a:r>
              <a:rPr lang="en-US" dirty="0" smtClean="0"/>
              <a:t>EC)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134006"/>
            <a:ext cx="6400800" cy="562987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657201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0600"/>
          </a:xfrm>
        </p:spPr>
        <p:txBody>
          <a:bodyPr/>
          <a:lstStyle/>
          <a:p>
            <a:r>
              <a:rPr lang="en-US" dirty="0" smtClean="0"/>
              <a:t>   Use of Evidenced-Based Intervention</a:t>
            </a:r>
            <a:endParaRPr lang="en-US" dirty="0"/>
          </a:p>
        </p:txBody>
      </p:sp>
      <p:graphicFrame>
        <p:nvGraphicFramePr>
          <p:cNvPr id="6" name="Table 5"/>
          <p:cNvGraphicFramePr>
            <a:graphicFrameLocks noGrp="1"/>
          </p:cNvGraphicFramePr>
          <p:nvPr>
            <p:extLst/>
          </p:nvPr>
        </p:nvGraphicFramePr>
        <p:xfrm>
          <a:off x="431799" y="1447800"/>
          <a:ext cx="11455401" cy="4875199"/>
        </p:xfrm>
        <a:graphic>
          <a:graphicData uri="http://schemas.openxmlformats.org/drawingml/2006/table">
            <a:tbl>
              <a:tblPr firstRow="1" bandRow="1">
                <a:effectLst>
                  <a:outerShdw blurRad="50800" dist="76200" dir="5400000" algn="t" rotWithShape="0">
                    <a:prstClr val="black">
                      <a:alpha val="40000"/>
                    </a:prstClr>
                  </a:outerShdw>
                </a:effectLst>
                <a:tableStyleId>{46F890A9-2807-4EBB-B81D-B2AA78EC7F39}</a:tableStyleId>
              </a:tblPr>
              <a:tblGrid>
                <a:gridCol w="3818467">
                  <a:extLst>
                    <a:ext uri="{9D8B030D-6E8A-4147-A177-3AD203B41FA5}">
                      <a16:colId xmlns:a16="http://schemas.microsoft.com/office/drawing/2014/main" val="20000"/>
                    </a:ext>
                  </a:extLst>
                </a:gridCol>
                <a:gridCol w="3818467">
                  <a:extLst>
                    <a:ext uri="{9D8B030D-6E8A-4147-A177-3AD203B41FA5}">
                      <a16:colId xmlns:a16="http://schemas.microsoft.com/office/drawing/2014/main" val="20001"/>
                    </a:ext>
                  </a:extLst>
                </a:gridCol>
                <a:gridCol w="3818467">
                  <a:extLst>
                    <a:ext uri="{9D8B030D-6E8A-4147-A177-3AD203B41FA5}">
                      <a16:colId xmlns:a16="http://schemas.microsoft.com/office/drawing/2014/main" val="20002"/>
                    </a:ext>
                  </a:extLst>
                </a:gridCol>
              </a:tblGrid>
              <a:tr h="469244">
                <a:tc>
                  <a:txBody>
                    <a:bodyPr/>
                    <a:lstStyle/>
                    <a:p>
                      <a:pPr algn="ctr"/>
                      <a:r>
                        <a:rPr lang="en-US" dirty="0" smtClean="0"/>
                        <a:t>Strong Evidence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5A5"/>
                    </a:solidFill>
                  </a:tcPr>
                </a:tc>
                <a:tc>
                  <a:txBody>
                    <a:bodyPr/>
                    <a:lstStyle/>
                    <a:p>
                      <a:pPr algn="ctr"/>
                      <a:r>
                        <a:rPr lang="en-US" dirty="0" smtClean="0"/>
                        <a:t>Moderate Evidence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5A5"/>
                    </a:solidFill>
                  </a:tcPr>
                </a:tc>
                <a:tc>
                  <a:txBody>
                    <a:bodyPr/>
                    <a:lstStyle/>
                    <a:p>
                      <a:pPr algn="ctr"/>
                      <a:r>
                        <a:rPr lang="en-US" dirty="0" smtClean="0"/>
                        <a:t>Preliminary Evidence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5A5"/>
                    </a:solidFill>
                  </a:tcPr>
                </a:tc>
                <a:extLst>
                  <a:ext uri="{0D108BD9-81ED-4DB2-BD59-A6C34878D82A}">
                    <a16:rowId xmlns:a16="http://schemas.microsoft.com/office/drawing/2014/main" val="10000"/>
                  </a:ext>
                </a:extLst>
              </a:tr>
              <a:tr h="4405955">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endParaRPr lang="en-US" sz="18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The</a:t>
                      </a:r>
                      <a:r>
                        <a:rPr lang="en-US" sz="1800" kern="1200" baseline="0" dirty="0" smtClean="0">
                          <a:solidFill>
                            <a:schemeClr val="dk1"/>
                          </a:solidFill>
                          <a:effectLst/>
                          <a:latin typeface="+mn-lt"/>
                          <a:ea typeface="+mn-ea"/>
                          <a:cs typeface="+mn-cs"/>
                        </a:rPr>
                        <a:t> evidence base c</a:t>
                      </a:r>
                      <a:r>
                        <a:rPr lang="en-US" sz="1800" kern="1200" dirty="0" smtClean="0">
                          <a:solidFill>
                            <a:schemeClr val="dk1"/>
                          </a:solidFill>
                          <a:effectLst/>
                          <a:latin typeface="+mn-lt"/>
                          <a:ea typeface="+mn-ea"/>
                          <a:cs typeface="+mn-cs"/>
                        </a:rPr>
                        <a:t>an support causal conclusions for the specific program proposed by the applicant with the highest level of confidence.</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Consists of one or more well-designed and well-implemented experimental studies conducted on the proposed program with positive findings on one or more intended outcomes. </a:t>
                      </a:r>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DFFF"/>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endParaRPr lang="en-US" sz="18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Reasonably developed evidence base that can support causal conclusions.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Evidence base consists of one or more quasi-experimental studies with positive findings on one or more intended outcomes OR two or more non- experimental studies with positive findings on one or more intended outcomes. </a:t>
                      </a:r>
                    </a:p>
                    <a:p>
                      <a:endParaRPr lang="en-US"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DFFF"/>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Evidence base can support conclusions about the program’s contribution to observed outcomes.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The evidence base consists of at least one non- experimental study. A study that demonstrates improvement in program beneficiaries over time on one or more intended outcomes OR an implementation (process evaluation) study used to learn and improve program operations would constitute preliminary evidence.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DFFF"/>
                    </a:solidFill>
                  </a:tcPr>
                </a:tc>
                <a:extLst>
                  <a:ext uri="{0D108BD9-81ED-4DB2-BD59-A6C34878D82A}">
                    <a16:rowId xmlns:a16="http://schemas.microsoft.com/office/drawing/2014/main" val="10001"/>
                  </a:ext>
                </a:extLst>
              </a:tr>
            </a:tbl>
          </a:graphicData>
        </a:graphic>
      </p:graphicFrame>
      <p:sp>
        <p:nvSpPr>
          <p:cNvPr id="9" name="TextBox 8"/>
          <p:cNvSpPr txBox="1"/>
          <p:nvPr/>
        </p:nvSpPr>
        <p:spPr>
          <a:xfrm>
            <a:off x="3352800" y="1053068"/>
            <a:ext cx="7315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smtClean="0">
                <a:ln>
                  <a:noFill/>
                </a:ln>
                <a:solidFill>
                  <a:srgbClr val="000000"/>
                </a:solidFill>
                <a:effectLst/>
                <a:uLnTx/>
                <a:uFillTx/>
                <a:latin typeface="Arial"/>
                <a:ea typeface="+mn-ea"/>
                <a:cs typeface="+mn-cs"/>
              </a:rPr>
              <a:t>Compliance &amp; Reporting Guidance Appendix 2 (p. 33)</a:t>
            </a:r>
            <a:endParaRPr kumimoji="0" lang="en-US" sz="1800" b="1" i="0" u="sng"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p:cNvSpPr txBox="1"/>
          <p:nvPr/>
        </p:nvSpPr>
        <p:spPr>
          <a:xfrm>
            <a:off x="4707467" y="-17780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8640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0600"/>
          </a:xfrm>
        </p:spPr>
        <p:txBody>
          <a:bodyPr/>
          <a:lstStyle/>
          <a:p>
            <a:r>
              <a:rPr lang="en-US" dirty="0" smtClean="0"/>
              <a:t>Project Demographic Distribution</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750C2-B29C-4423-8962-B2DE612E97D6}" type="slidenum">
              <a:rPr kumimoji="0" lang="en-US" sz="1400" b="1"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4" name="Text Placeholder 3"/>
          <p:cNvSpPr>
            <a:spLocks noGrp="1"/>
          </p:cNvSpPr>
          <p:nvPr>
            <p:ph type="body" sz="quarter" idx="13"/>
          </p:nvPr>
        </p:nvSpPr>
        <p:spPr>
          <a:xfrm>
            <a:off x="609600" y="1142999"/>
            <a:ext cx="11049000" cy="5578475"/>
          </a:xfrm>
        </p:spPr>
        <p:txBody>
          <a:bodyPr/>
          <a:lstStyle/>
          <a:p>
            <a:r>
              <a:rPr lang="en-US" sz="2400" dirty="0"/>
              <a:t>Recipients will be asked to identify whether or not the project is serving an economically disadvantaged community. </a:t>
            </a:r>
          </a:p>
          <a:p>
            <a:r>
              <a:rPr lang="en-US" sz="2400" dirty="0"/>
              <a:t>Recipients may assume that the funds for a project count as being targeted towards economically disadvantaged communities if the project funds are spent on:</a:t>
            </a:r>
          </a:p>
          <a:p>
            <a:pPr lvl="1"/>
            <a:r>
              <a:rPr lang="en-US" sz="2000" dirty="0"/>
              <a:t>A program or service is provided at a physical location in a Qualified Census Tract (for multi-site projects, if a majority of sites are within Qualified Census Tracts); </a:t>
            </a:r>
          </a:p>
          <a:p>
            <a:pPr lvl="1"/>
            <a:r>
              <a:rPr lang="en-US" sz="2000" dirty="0"/>
              <a:t>A program or service where the primary intended beneficiaries live within a Qualified Census Tract; </a:t>
            </a:r>
          </a:p>
          <a:p>
            <a:pPr lvl="1"/>
            <a:r>
              <a:rPr lang="en-US" sz="2000" dirty="0"/>
              <a:t>A program or service for which the eligibility criteria are such that the primary intended beneficiaries earn less than 60 percent of the median income for the relevant jurisdiction (e.g., State, county, metropolitan area, or other jurisdiction); or </a:t>
            </a:r>
          </a:p>
          <a:p>
            <a:pPr lvl="1"/>
            <a:r>
              <a:rPr lang="en-US" sz="2000" dirty="0"/>
              <a:t>A program or service for which the eligibility criteria are such that over 25 percent of intended beneficiaries are below the federal poverty line. </a:t>
            </a:r>
          </a:p>
        </p:txBody>
      </p:sp>
    </p:spTree>
    <p:extLst>
      <p:ext uri="{BB962C8B-B14F-4D97-AF65-F5344CB8AC3E}">
        <p14:creationId xmlns:p14="http://schemas.microsoft.com/office/powerpoint/2010/main" val="19894375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06901"/>
            <a:ext cx="12192000" cy="1362075"/>
          </a:xfrm>
        </p:spPr>
        <p:txBody>
          <a:bodyPr/>
          <a:lstStyle/>
          <a:p>
            <a:r>
              <a:rPr lang="en-US" dirty="0" smtClean="0"/>
              <a:t>PROJECT &amp; EXPENDITURE REPORT</a:t>
            </a:r>
            <a:endParaRPr lang="en-US" dirty="0"/>
          </a:p>
        </p:txBody>
      </p:sp>
      <p:sp>
        <p:nvSpPr>
          <p:cNvPr id="3" name="Text Placeholder 2"/>
          <p:cNvSpPr>
            <a:spLocks noGrp="1"/>
          </p:cNvSpPr>
          <p:nvPr>
            <p:ph type="body" idx="1"/>
          </p:nvPr>
        </p:nvSpPr>
        <p:spPr/>
        <p:txBody>
          <a:bodyPr/>
          <a:lstStyle/>
          <a:p>
            <a:r>
              <a:rPr lang="en-US" dirty="0" smtClean="0"/>
              <a:t>DEADLINE: January 31</a:t>
            </a:r>
            <a:r>
              <a:rPr lang="en-US" baseline="30000" dirty="0" smtClean="0"/>
              <a:t>st</a:t>
            </a:r>
            <a:r>
              <a:rPr lang="en-US" dirty="0" smtClean="0"/>
              <a:t> and April 30</a:t>
            </a:r>
            <a:r>
              <a:rPr lang="en-US" baseline="30000" dirty="0" smtClean="0"/>
              <a:t>th</a:t>
            </a:r>
            <a:r>
              <a:rPr lang="en-US" dirty="0" smtClean="0"/>
              <a:t> </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691D1-CB65-4437-BF52-4D3FD55FC3BF}" type="slidenum">
              <a:rPr kumimoji="0" lang="en-US" sz="1400" b="1"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2753152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143000"/>
            <a:ext cx="5384800" cy="5102225"/>
          </a:xfrm>
          <a:ln>
            <a:solidFill>
              <a:schemeClr val="tx1"/>
            </a:solidFill>
          </a:ln>
        </p:spPr>
        <p:txBody>
          <a:bodyPr/>
          <a:lstStyle/>
          <a:p>
            <a:pPr marL="0" indent="0" algn="ctr">
              <a:buNone/>
            </a:pPr>
            <a:r>
              <a:rPr lang="en-US" sz="2400" b="1" u="sng" dirty="0" smtClean="0"/>
              <a:t>QUARTERLY REPORT</a:t>
            </a:r>
          </a:p>
          <a:p>
            <a:r>
              <a:rPr lang="en-US" sz="2000" b="1" dirty="0" smtClean="0"/>
              <a:t>WHO:</a:t>
            </a:r>
          </a:p>
          <a:p>
            <a:pPr lvl="1"/>
            <a:r>
              <a:rPr lang="en-US" sz="1800" dirty="0"/>
              <a:t>States, territories and tribal governments</a:t>
            </a:r>
          </a:p>
          <a:p>
            <a:pPr lvl="1"/>
            <a:r>
              <a:rPr lang="en-US" sz="1800" dirty="0"/>
              <a:t>Metropolitan cities and counties that received more than $</a:t>
            </a:r>
            <a:r>
              <a:rPr lang="en-US" sz="1800" dirty="0" smtClean="0"/>
              <a:t>5M</a:t>
            </a:r>
            <a:br>
              <a:rPr lang="en-US" sz="1800" dirty="0" smtClean="0"/>
            </a:br>
            <a:endParaRPr lang="en-US" sz="1800" dirty="0" smtClean="0"/>
          </a:p>
          <a:p>
            <a:r>
              <a:rPr lang="en-US" sz="2000" b="1" dirty="0" smtClean="0"/>
              <a:t>WHEN:</a:t>
            </a:r>
          </a:p>
          <a:p>
            <a:pPr lvl="1"/>
            <a:r>
              <a:rPr lang="en-US" sz="1800" dirty="0"/>
              <a:t>I</a:t>
            </a:r>
            <a:r>
              <a:rPr lang="en-US" sz="1800" dirty="0" smtClean="0"/>
              <a:t>nitial report will </a:t>
            </a:r>
            <a:r>
              <a:rPr lang="en-US" sz="1800" dirty="0"/>
              <a:t>cover two calendar quarters </a:t>
            </a:r>
            <a:r>
              <a:rPr lang="en-US" sz="1800" i="1" dirty="0"/>
              <a:t>from the date of award to September 30, 2021</a:t>
            </a:r>
            <a:r>
              <a:rPr lang="en-US" sz="1800" dirty="0"/>
              <a:t> </a:t>
            </a:r>
            <a:endParaRPr lang="en-US" sz="1800" dirty="0" smtClean="0"/>
          </a:p>
          <a:p>
            <a:pPr lvl="2"/>
            <a:r>
              <a:rPr lang="en-US" sz="1400" dirty="0" smtClean="0"/>
              <a:t>DUE January 31</a:t>
            </a:r>
            <a:r>
              <a:rPr lang="en-US" sz="1400" baseline="30000" dirty="0" smtClean="0"/>
              <a:t>st</a:t>
            </a:r>
            <a:r>
              <a:rPr lang="en-US" sz="1400" dirty="0" smtClean="0"/>
              <a:t> 2022</a:t>
            </a:r>
            <a:br>
              <a:rPr lang="en-US" sz="1400" dirty="0" smtClean="0"/>
            </a:br>
            <a:endParaRPr lang="en-US" sz="1400" dirty="0" smtClean="0"/>
          </a:p>
          <a:p>
            <a:pPr lvl="1"/>
            <a:r>
              <a:rPr lang="en-US" sz="1800" dirty="0"/>
              <a:t>S</a:t>
            </a:r>
            <a:r>
              <a:rPr lang="en-US" sz="1800" dirty="0" smtClean="0"/>
              <a:t>ubsequent </a:t>
            </a:r>
            <a:r>
              <a:rPr lang="en-US" sz="1800" dirty="0"/>
              <a:t>quarterly reports will cover one calendar quarter </a:t>
            </a:r>
            <a:endParaRPr lang="en-US" sz="1800" dirty="0" smtClean="0"/>
          </a:p>
          <a:p>
            <a:pPr lvl="2"/>
            <a:r>
              <a:rPr lang="en-US" sz="1400" dirty="0" smtClean="0"/>
              <a:t>Must be submitted within </a:t>
            </a:r>
            <a:r>
              <a:rPr lang="en-US" sz="1400" dirty="0"/>
              <a:t>30 calendar days after the end of each calendar quarter. </a:t>
            </a:r>
          </a:p>
          <a:p>
            <a:pPr lvl="1"/>
            <a:endParaRPr lang="en-US" sz="2000" dirty="0"/>
          </a:p>
          <a:p>
            <a:pPr lvl="1"/>
            <a:endParaRPr lang="en-US" sz="2200" dirty="0" smtClean="0"/>
          </a:p>
          <a:p>
            <a:pPr lvl="1"/>
            <a:endParaRPr lang="en-US" b="1" dirty="0"/>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0C96A47-4B25-4EC1-83D8-4B0C9B4618AB}" type="slidenum">
              <a:rPr kumimoji="0" lang="en-US" sz="1400" b="1"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6" name="Title 1"/>
          <p:cNvSpPr txBox="1">
            <a:spLocks/>
          </p:cNvSpPr>
          <p:nvPr/>
        </p:nvSpPr>
        <p:spPr bwMode="auto">
          <a:xfrm>
            <a:off x="152400" y="0"/>
            <a:ext cx="1168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pitchFamily="34" charset="0"/>
              </a:defRPr>
            </a:lvl2pPr>
            <a:lvl3pPr algn="ctr" rtl="0" eaLnBrk="1" fontAlgn="base" hangingPunct="1">
              <a:spcBef>
                <a:spcPct val="0"/>
              </a:spcBef>
              <a:spcAft>
                <a:spcPct val="0"/>
              </a:spcAft>
              <a:defRPr sz="3600">
                <a:solidFill>
                  <a:schemeClr val="bg1"/>
                </a:solidFill>
                <a:latin typeface="Arial" pitchFamily="34" charset="0"/>
              </a:defRPr>
            </a:lvl3pPr>
            <a:lvl4pPr algn="ctr" rtl="0" eaLnBrk="1" fontAlgn="base" hangingPunct="1">
              <a:spcBef>
                <a:spcPct val="0"/>
              </a:spcBef>
              <a:spcAft>
                <a:spcPct val="0"/>
              </a:spcAft>
              <a:defRPr sz="3600">
                <a:solidFill>
                  <a:schemeClr val="bg1"/>
                </a:solidFill>
                <a:latin typeface="Arial" pitchFamily="34" charset="0"/>
              </a:defRPr>
            </a:lvl4pPr>
            <a:lvl5pPr algn="ctr" rtl="0" eaLnBrk="1" fontAlgn="base" hangingPunct="1">
              <a:spcBef>
                <a:spcPct val="0"/>
              </a:spcBef>
              <a:spcAft>
                <a:spcPct val="0"/>
              </a:spcAft>
              <a:defRPr sz="3600">
                <a:solidFill>
                  <a:schemeClr val="bg1"/>
                </a:solidFill>
                <a:latin typeface="Arial" pitchFamily="34" charset="0"/>
              </a:defRPr>
            </a:lvl5pPr>
            <a:lvl6pPr marL="457200" algn="ctr" rtl="0" eaLnBrk="1" fontAlgn="base" hangingPunct="1">
              <a:spcBef>
                <a:spcPct val="0"/>
              </a:spcBef>
              <a:spcAft>
                <a:spcPct val="0"/>
              </a:spcAft>
              <a:defRPr sz="3600">
                <a:solidFill>
                  <a:schemeClr val="bg1"/>
                </a:solidFill>
                <a:latin typeface="Arial" pitchFamily="34" charset="0"/>
              </a:defRPr>
            </a:lvl6pPr>
            <a:lvl7pPr marL="914400" algn="ctr" rtl="0" eaLnBrk="1" fontAlgn="base" hangingPunct="1">
              <a:spcBef>
                <a:spcPct val="0"/>
              </a:spcBef>
              <a:spcAft>
                <a:spcPct val="0"/>
              </a:spcAft>
              <a:defRPr sz="3600">
                <a:solidFill>
                  <a:schemeClr val="bg1"/>
                </a:solidFill>
                <a:latin typeface="Arial" pitchFamily="34" charset="0"/>
              </a:defRPr>
            </a:lvl7pPr>
            <a:lvl8pPr marL="1371600" algn="ctr" rtl="0" eaLnBrk="1" fontAlgn="base" hangingPunct="1">
              <a:spcBef>
                <a:spcPct val="0"/>
              </a:spcBef>
              <a:spcAft>
                <a:spcPct val="0"/>
              </a:spcAft>
              <a:defRPr sz="3600">
                <a:solidFill>
                  <a:schemeClr val="bg1"/>
                </a:solidFill>
                <a:latin typeface="Arial" pitchFamily="34" charset="0"/>
              </a:defRPr>
            </a:lvl8pPr>
            <a:lvl9pPr marL="1828800" algn="ctr" rtl="0" eaLnBrk="1" fontAlgn="base" hangingPunct="1">
              <a:spcBef>
                <a:spcPct val="0"/>
              </a:spcBef>
              <a:spcAft>
                <a:spcPct val="0"/>
              </a:spcAft>
              <a:defRPr sz="3600">
                <a:solidFill>
                  <a:schemeClr val="bg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FFFFFF"/>
                </a:solidFill>
                <a:effectLst/>
                <a:uLnTx/>
                <a:uFillTx/>
                <a:latin typeface="Arial"/>
                <a:ea typeface="+mj-ea"/>
                <a:cs typeface="+mj-cs"/>
              </a:rPr>
              <a:t>Project </a:t>
            </a:r>
            <a:r>
              <a:rPr kumimoji="0" lang="en-US" sz="3600" b="0" i="0" u="none" strike="noStrike" kern="1200" cap="none" spc="0" normalizeH="0" baseline="0" noProof="0" dirty="0">
                <a:ln>
                  <a:noFill/>
                </a:ln>
                <a:solidFill>
                  <a:srgbClr val="FFFFFF"/>
                </a:solidFill>
                <a:effectLst/>
                <a:uLnTx/>
                <a:uFillTx/>
                <a:latin typeface="Arial"/>
                <a:ea typeface="+mj-ea"/>
                <a:cs typeface="+mj-cs"/>
              </a:rPr>
              <a:t>&amp; </a:t>
            </a:r>
            <a:r>
              <a:rPr kumimoji="0" lang="en-US" sz="3600" b="0" i="0" u="none" strike="noStrike" kern="1200" cap="none" spc="0" normalizeH="0" baseline="0" noProof="0" dirty="0" smtClean="0">
                <a:ln>
                  <a:noFill/>
                </a:ln>
                <a:solidFill>
                  <a:srgbClr val="FFFFFF"/>
                </a:solidFill>
                <a:effectLst/>
                <a:uLnTx/>
                <a:uFillTx/>
                <a:latin typeface="Arial"/>
                <a:ea typeface="+mj-ea"/>
                <a:cs typeface="+mj-cs"/>
              </a:rPr>
              <a:t>Expenditure Report</a:t>
            </a:r>
            <a:endParaRPr kumimoji="0" lang="en-US" sz="3600" b="0" i="0" u="none" strike="noStrike" kern="0" cap="none" spc="0" normalizeH="0" baseline="0" noProof="0" dirty="0">
              <a:ln>
                <a:noFill/>
              </a:ln>
              <a:solidFill>
                <a:srgbClr val="FFFFFF"/>
              </a:solidFill>
              <a:effectLst/>
              <a:uLnTx/>
              <a:uFillTx/>
              <a:latin typeface="Arial"/>
              <a:ea typeface="+mj-ea"/>
              <a:cs typeface="+mj-cs"/>
            </a:endParaRPr>
          </a:p>
        </p:txBody>
      </p:sp>
      <p:sp>
        <p:nvSpPr>
          <p:cNvPr id="7" name="Chart Placeholder 3"/>
          <p:cNvSpPr txBox="1">
            <a:spLocks/>
          </p:cNvSpPr>
          <p:nvPr/>
        </p:nvSpPr>
        <p:spPr bwMode="auto">
          <a:xfrm>
            <a:off x="6350000" y="1447801"/>
            <a:ext cx="5384800" cy="5273674"/>
          </a:xfrm>
          <a:prstGeom prst="rect">
            <a:avLst/>
          </a:prstGeom>
          <a:noFill/>
          <a:ln w="9525">
            <a:noFill/>
            <a:miter lim="800000"/>
            <a:headEnd/>
            <a:tailEnd/>
          </a:ln>
        </p:spPr>
      </p:sp>
      <p:sp>
        <p:nvSpPr>
          <p:cNvPr id="8" name="Text Placeholder 2"/>
          <p:cNvSpPr txBox="1">
            <a:spLocks/>
          </p:cNvSpPr>
          <p:nvPr/>
        </p:nvSpPr>
        <p:spPr bwMode="auto">
          <a:xfrm>
            <a:off x="6350000" y="1143000"/>
            <a:ext cx="5384800" cy="5102225"/>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517525" indent="-517525" algn="l" rtl="0" eaLnBrk="1" fontAlgn="base" hangingPunct="1">
              <a:spcBef>
                <a:spcPct val="20000"/>
              </a:spcBef>
              <a:spcAft>
                <a:spcPct val="0"/>
              </a:spcAft>
              <a:buClr>
                <a:srgbClr val="1C529B"/>
              </a:buClr>
              <a:buSzPct val="85000"/>
              <a:buFont typeface="Wingdings" pitchFamily="2" charset="2"/>
              <a:buChar char="o"/>
              <a:defRPr sz="3200">
                <a:solidFill>
                  <a:schemeClr val="tx1"/>
                </a:solidFill>
                <a:latin typeface="+mn-lt"/>
                <a:ea typeface="+mn-ea"/>
                <a:cs typeface="+mn-cs"/>
              </a:defRPr>
            </a:lvl1pPr>
            <a:lvl2pPr marL="1089025" indent="-457200" algn="l" rtl="0" eaLnBrk="1" fontAlgn="base" hangingPunct="1">
              <a:spcBef>
                <a:spcPct val="20000"/>
              </a:spcBef>
              <a:spcAft>
                <a:spcPct val="0"/>
              </a:spcAft>
              <a:buClr>
                <a:schemeClr val="bg2"/>
              </a:buClr>
              <a:buFont typeface="Courier New" panose="02070309020205020404" pitchFamily="49" charset="0"/>
              <a:buChar char="o"/>
              <a:defRPr sz="2800">
                <a:solidFill>
                  <a:schemeClr val="tx1"/>
                </a:solidFill>
                <a:latin typeface="+mn-lt"/>
              </a:defRPr>
            </a:lvl2pPr>
            <a:lvl3pPr marL="1425575" indent="-228600" algn="l" rtl="0" eaLnBrk="1" fontAlgn="base" hangingPunct="1">
              <a:spcBef>
                <a:spcPct val="20000"/>
              </a:spcBef>
              <a:spcAft>
                <a:spcPct val="0"/>
              </a:spcAft>
              <a:buFont typeface="Wingdings" panose="05000000000000000000" pitchFamily="2" charset="2"/>
              <a:buChar char="§"/>
              <a:defRPr sz="2400">
                <a:solidFill>
                  <a:schemeClr val="tx1"/>
                </a:solidFill>
                <a:latin typeface="+mn-lt"/>
              </a:defRPr>
            </a:lvl3pPr>
            <a:lvl4pPr marL="1768475" indent="-228600" algn="l" rtl="0" eaLnBrk="1" fontAlgn="base" hangingPunct="1">
              <a:spcBef>
                <a:spcPct val="20000"/>
              </a:spcBef>
              <a:spcAft>
                <a:spcPct val="0"/>
              </a:spcAft>
              <a:buFont typeface="Arial" panose="020B0604020202020204" pitchFamily="34" charset="0"/>
              <a:buChar char="•"/>
              <a:defRPr sz="2000">
                <a:solidFill>
                  <a:schemeClr val="tx1"/>
                </a:solidFill>
                <a:latin typeface="+mn-lt"/>
              </a:defRPr>
            </a:lvl4pPr>
            <a:lvl5pPr marL="2111375" indent="-228600" algn="l" rtl="0" eaLnBrk="1" fontAlgn="base" hangingPunct="1">
              <a:spcBef>
                <a:spcPct val="20000"/>
              </a:spcBef>
              <a:spcAft>
                <a:spcPct val="0"/>
              </a:spcAft>
              <a:buChar char="»"/>
              <a:defRPr sz="2000">
                <a:solidFill>
                  <a:schemeClr val="tx1"/>
                </a:solidFill>
                <a:latin typeface="+mn-lt"/>
              </a:defRPr>
            </a:lvl5pPr>
            <a:lvl6pPr marL="2568575" indent="-228600" algn="l" rtl="0" eaLnBrk="1" fontAlgn="base" hangingPunct="1">
              <a:spcBef>
                <a:spcPct val="20000"/>
              </a:spcBef>
              <a:spcAft>
                <a:spcPct val="0"/>
              </a:spcAft>
              <a:buChar char="»"/>
              <a:defRPr sz="2000">
                <a:solidFill>
                  <a:schemeClr val="tx1"/>
                </a:solidFill>
                <a:latin typeface="+mn-lt"/>
              </a:defRPr>
            </a:lvl6pPr>
            <a:lvl7pPr marL="3025775" indent="-228600" algn="l" rtl="0" eaLnBrk="1" fontAlgn="base" hangingPunct="1">
              <a:spcBef>
                <a:spcPct val="20000"/>
              </a:spcBef>
              <a:spcAft>
                <a:spcPct val="0"/>
              </a:spcAft>
              <a:buChar char="»"/>
              <a:defRPr sz="2000">
                <a:solidFill>
                  <a:schemeClr val="tx1"/>
                </a:solidFill>
                <a:latin typeface="+mn-lt"/>
              </a:defRPr>
            </a:lvl7pPr>
            <a:lvl8pPr marL="3482975" indent="-228600" algn="l" rtl="0" eaLnBrk="1" fontAlgn="base" hangingPunct="1">
              <a:spcBef>
                <a:spcPct val="20000"/>
              </a:spcBef>
              <a:spcAft>
                <a:spcPct val="0"/>
              </a:spcAft>
              <a:buChar char="»"/>
              <a:defRPr sz="2000">
                <a:solidFill>
                  <a:schemeClr val="tx1"/>
                </a:solidFill>
                <a:latin typeface="+mn-lt"/>
              </a:defRPr>
            </a:lvl8pPr>
            <a:lvl9pPr marL="3940175" indent="-228600" algn="l" rtl="0" eaLnBrk="1" fontAlgn="base" hangingPunct="1">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
                <a:srgbClr val="1C529B"/>
              </a:buClr>
              <a:buSzPct val="85000"/>
              <a:buFont typeface="Wingdings" pitchFamily="2" charset="2"/>
              <a:buNone/>
              <a:tabLst/>
              <a:defRPr/>
            </a:pPr>
            <a:r>
              <a:rPr kumimoji="0" lang="en-US" sz="2400" b="1" i="0" u="sng" strike="noStrike" kern="0" cap="none" spc="0" normalizeH="0" baseline="0" noProof="0" dirty="0" smtClean="0">
                <a:ln>
                  <a:noFill/>
                </a:ln>
                <a:solidFill>
                  <a:srgbClr val="000000"/>
                </a:solidFill>
                <a:effectLst/>
                <a:uLnTx/>
                <a:uFillTx/>
                <a:latin typeface="Arial"/>
                <a:ea typeface="+mn-ea"/>
                <a:cs typeface="+mn-cs"/>
              </a:rPr>
              <a:t>ANNUAL REPORT</a:t>
            </a:r>
          </a:p>
          <a:p>
            <a:pPr marL="517525" marR="0" lvl="0" indent="-517525" algn="l" defTabSz="914400" rtl="0" eaLnBrk="1" fontAlgn="base" latinLnBrk="0" hangingPunct="1">
              <a:lnSpc>
                <a:spcPct val="100000"/>
              </a:lnSpc>
              <a:spcBef>
                <a:spcPct val="20000"/>
              </a:spcBef>
              <a:spcAft>
                <a:spcPct val="0"/>
              </a:spcAft>
              <a:buClr>
                <a:srgbClr val="1C529B"/>
              </a:buClr>
              <a:buSzPct val="85000"/>
              <a:buFont typeface="Wingdings" pitchFamily="2" charset="2"/>
              <a:buChar char="o"/>
              <a:tabLst/>
              <a:defRPr/>
            </a:pPr>
            <a:r>
              <a:rPr kumimoji="0" lang="en-US" sz="2000" b="1" i="0" u="none" strike="noStrike" kern="0" cap="none" spc="0" normalizeH="0" baseline="0" noProof="0" dirty="0" smtClean="0">
                <a:ln>
                  <a:noFill/>
                </a:ln>
                <a:solidFill>
                  <a:srgbClr val="000000"/>
                </a:solidFill>
                <a:effectLst/>
                <a:uLnTx/>
                <a:uFillTx/>
                <a:latin typeface="Arial"/>
                <a:ea typeface="+mn-ea"/>
                <a:cs typeface="+mn-cs"/>
              </a:rPr>
              <a:t>WHO:</a:t>
            </a:r>
          </a:p>
          <a:p>
            <a:pPr marL="1089025" marR="0" lvl="1" indent="-457200" algn="l" defTabSz="914400" rtl="0" eaLnBrk="1" fontAlgn="base" latinLnBrk="0" hangingPunct="1">
              <a:lnSpc>
                <a:spcPct val="100000"/>
              </a:lnSpc>
              <a:spcBef>
                <a:spcPct val="20000"/>
              </a:spcBef>
              <a:spcAft>
                <a:spcPct val="0"/>
              </a:spcAft>
              <a:buClr>
                <a:srgbClr val="808080"/>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Metro cities and counties that received less than $5M</a:t>
            </a:r>
          </a:p>
          <a:p>
            <a:pPr marL="1089025" marR="0" lvl="1" indent="-457200" algn="l" defTabSz="914400" rtl="0" eaLnBrk="1" fontAlgn="base" latinLnBrk="0" hangingPunct="1">
              <a:lnSpc>
                <a:spcPct val="100000"/>
              </a:lnSpc>
              <a:spcBef>
                <a:spcPct val="20000"/>
              </a:spcBef>
              <a:spcAft>
                <a:spcPct val="0"/>
              </a:spcAft>
              <a:buClr>
                <a:srgbClr val="808080"/>
              </a:buClr>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NEUs</a:t>
            </a:r>
            <a:br>
              <a:rPr kumimoji="0" lang="en-US" sz="1800" b="0" i="0" u="none" strike="noStrike" kern="1200" cap="none" spc="0" normalizeH="0" baseline="0" noProof="0" dirty="0" smtClean="0">
                <a:ln>
                  <a:noFill/>
                </a:ln>
                <a:solidFill>
                  <a:srgbClr val="000000"/>
                </a:solidFill>
                <a:effectLst/>
                <a:uLnTx/>
                <a:uFillTx/>
                <a:latin typeface="Arial"/>
                <a:ea typeface="+mn-ea"/>
                <a:cs typeface="+mn-cs"/>
              </a:rPr>
            </a:br>
            <a:r>
              <a:rPr kumimoji="0" lang="en-US" sz="1800" b="0" i="0" u="none" strike="noStrike" kern="1200" cap="none" spc="0" normalizeH="0" baseline="0" noProof="0" dirty="0" smtClean="0">
                <a:ln>
                  <a:noFill/>
                </a:ln>
                <a:solidFill>
                  <a:srgbClr val="000000"/>
                </a:solidFill>
                <a:effectLst/>
                <a:uLnTx/>
                <a:uFillTx/>
                <a:latin typeface="Arial"/>
                <a:ea typeface="+mn-ea"/>
                <a:cs typeface="+mn-cs"/>
              </a:rPr>
              <a:t/>
            </a:r>
            <a:br>
              <a:rPr kumimoji="0" lang="en-US" sz="1800" b="0" i="0" u="none" strike="noStrike" kern="1200" cap="none" spc="0" normalizeH="0" baseline="0" noProof="0" dirty="0" smtClean="0">
                <a:ln>
                  <a:noFill/>
                </a:ln>
                <a:solidFill>
                  <a:srgbClr val="000000"/>
                </a:solidFill>
                <a:effectLst/>
                <a:uLnTx/>
                <a:uFillTx/>
                <a:latin typeface="Arial"/>
                <a:ea typeface="+mn-ea"/>
                <a:cs typeface="+mn-cs"/>
              </a:rPr>
            </a:br>
            <a:endParaRPr kumimoji="0" lang="en-US" sz="1800" b="0" i="0" u="none" strike="noStrike" kern="1200" cap="none" spc="0" normalizeH="0" baseline="0" noProof="0" dirty="0" smtClean="0">
              <a:ln>
                <a:noFill/>
              </a:ln>
              <a:solidFill>
                <a:srgbClr val="000000"/>
              </a:solidFill>
              <a:effectLst/>
              <a:uLnTx/>
              <a:uFillTx/>
              <a:latin typeface="Arial"/>
              <a:ea typeface="+mn-ea"/>
              <a:cs typeface="+mn-cs"/>
            </a:endParaRPr>
          </a:p>
          <a:p>
            <a:pPr marL="517525" marR="0" lvl="0" indent="-517525" algn="l" defTabSz="914400" rtl="0" eaLnBrk="1" fontAlgn="base" latinLnBrk="0" hangingPunct="1">
              <a:lnSpc>
                <a:spcPct val="100000"/>
              </a:lnSpc>
              <a:spcBef>
                <a:spcPct val="20000"/>
              </a:spcBef>
              <a:spcAft>
                <a:spcPct val="0"/>
              </a:spcAft>
              <a:buClr>
                <a:srgbClr val="1C529B"/>
              </a:buClr>
              <a:buSzPct val="85000"/>
              <a:buFont typeface="Wingdings" pitchFamily="2" charset="2"/>
              <a:buChar char="o"/>
              <a:tabLst/>
              <a:defRPr/>
            </a:pPr>
            <a:r>
              <a:rPr kumimoji="0" lang="en-US" sz="2000" b="1" i="0" u="none" strike="noStrike" kern="0" cap="none" spc="0" normalizeH="0" baseline="0" noProof="0" dirty="0" smtClean="0">
                <a:ln>
                  <a:noFill/>
                </a:ln>
                <a:solidFill>
                  <a:srgbClr val="000000"/>
                </a:solidFill>
                <a:effectLst/>
                <a:uLnTx/>
                <a:uFillTx/>
                <a:latin typeface="Arial"/>
                <a:ea typeface="+mn-ea"/>
                <a:cs typeface="+mn-cs"/>
              </a:rPr>
              <a:t>WHEN:</a:t>
            </a:r>
          </a:p>
          <a:p>
            <a:pPr marL="1089025" marR="0" lvl="1" indent="-457200" algn="l" defTabSz="914400" rtl="0" eaLnBrk="1" fontAlgn="base" latinLnBrk="0" hangingPunct="1">
              <a:lnSpc>
                <a:spcPct val="100000"/>
              </a:lnSpc>
              <a:spcBef>
                <a:spcPct val="20000"/>
              </a:spcBef>
              <a:spcAft>
                <a:spcPct val="0"/>
              </a:spcAft>
              <a:buClr>
                <a:srgbClr val="808080"/>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Initial reports will cover </a:t>
            </a:r>
            <a:r>
              <a:rPr kumimoji="0" lang="en-US" sz="1800" b="0" i="1" u="none" strike="noStrike" kern="1200" cap="none" spc="0" normalizeH="0" baseline="0" noProof="0" dirty="0">
                <a:ln>
                  <a:noFill/>
                </a:ln>
                <a:solidFill>
                  <a:srgbClr val="000000"/>
                </a:solidFill>
                <a:effectLst/>
                <a:uLnTx/>
                <a:uFillTx/>
                <a:latin typeface="Arial"/>
                <a:ea typeface="+mn-ea"/>
                <a:cs typeface="+mn-cs"/>
              </a:rPr>
              <a:t>the date of award to September 30, 2021 </a:t>
            </a:r>
            <a:endParaRPr kumimoji="0" lang="en-US" sz="1800" b="0" i="1" u="none" strike="noStrike" kern="1200" cap="none" spc="0" normalizeH="0" baseline="0" noProof="0" dirty="0" smtClean="0">
              <a:ln>
                <a:noFill/>
              </a:ln>
              <a:solidFill>
                <a:srgbClr val="000000"/>
              </a:solidFill>
              <a:effectLst/>
              <a:uLnTx/>
              <a:uFillTx/>
              <a:latin typeface="Arial"/>
              <a:ea typeface="+mn-ea"/>
              <a:cs typeface="+mn-cs"/>
            </a:endParaRPr>
          </a:p>
          <a:p>
            <a:pPr marL="1425575" marR="0" lvl="2" indent="-2286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DUE April 30</a:t>
            </a:r>
            <a:r>
              <a:rPr kumimoji="0" lang="en-US" sz="1400" b="0" i="0" u="none" strike="noStrike" kern="1200" cap="none" spc="0" normalizeH="0" baseline="30000" noProof="0" dirty="0" smtClean="0">
                <a:ln>
                  <a:noFill/>
                </a:ln>
                <a:solidFill>
                  <a:srgbClr val="000000"/>
                </a:solidFill>
                <a:effectLst/>
                <a:uLnTx/>
                <a:uFillTx/>
                <a:latin typeface="Arial"/>
                <a:ea typeface="+mn-ea"/>
                <a:cs typeface="+mn-cs"/>
              </a:rPr>
              <a:t>th</a:t>
            </a:r>
            <a:r>
              <a:rPr kumimoji="0" lang="en-US" sz="1400" b="0" i="0" u="none" strike="noStrike" kern="1200" cap="none" spc="0" normalizeH="0" baseline="0" noProof="0" dirty="0" smtClean="0">
                <a:ln>
                  <a:noFill/>
                </a:ln>
                <a:solidFill>
                  <a:srgbClr val="000000"/>
                </a:solidFill>
                <a:effectLst/>
                <a:uLnTx/>
                <a:uFillTx/>
                <a:latin typeface="Arial"/>
                <a:ea typeface="+mn-ea"/>
                <a:cs typeface="+mn-cs"/>
              </a:rPr>
              <a:t> 2022</a:t>
            </a:r>
            <a:br>
              <a:rPr kumimoji="0" lang="en-US" sz="1400" b="0" i="0" u="none" strike="noStrike" kern="1200" cap="none" spc="0" normalizeH="0" baseline="0" noProof="0" dirty="0" smtClean="0">
                <a:ln>
                  <a:noFill/>
                </a:ln>
                <a:solidFill>
                  <a:srgbClr val="000000"/>
                </a:solidFill>
                <a:effectLst/>
                <a:uLnTx/>
                <a:uFillTx/>
                <a:latin typeface="Arial"/>
                <a:ea typeface="+mn-ea"/>
                <a:cs typeface="+mn-cs"/>
              </a:rPr>
            </a:b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1089025" marR="0" lvl="1" indent="-457200" algn="l" defTabSz="914400" rtl="0" eaLnBrk="1" fontAlgn="base" latinLnBrk="0" hangingPunct="1">
              <a:lnSpc>
                <a:spcPct val="100000"/>
              </a:lnSpc>
              <a:spcBef>
                <a:spcPct val="20000"/>
              </a:spcBef>
              <a:spcAft>
                <a:spcPct val="0"/>
              </a:spcAft>
              <a:buClr>
                <a:srgbClr val="808080"/>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a:t>
            </a:r>
            <a:r>
              <a:rPr kumimoji="0" lang="en-US" sz="1800" b="0" i="0" u="none" strike="noStrike" kern="1200" cap="none" spc="0" normalizeH="0" baseline="0" noProof="0" dirty="0" smtClean="0">
                <a:ln>
                  <a:noFill/>
                </a:ln>
                <a:solidFill>
                  <a:srgbClr val="000000"/>
                </a:solidFill>
                <a:effectLst/>
                <a:uLnTx/>
                <a:uFillTx/>
                <a:latin typeface="Arial"/>
                <a:ea typeface="+mn-ea"/>
                <a:cs typeface="+mn-cs"/>
              </a:rPr>
              <a:t>ubsequent </a:t>
            </a:r>
            <a:r>
              <a:rPr kumimoji="0" lang="en-US" sz="1800" b="0" i="0" u="none" strike="noStrike" kern="1200" cap="none" spc="0" normalizeH="0" baseline="0" noProof="0" dirty="0">
                <a:ln>
                  <a:noFill/>
                </a:ln>
                <a:solidFill>
                  <a:srgbClr val="000000"/>
                </a:solidFill>
                <a:effectLst/>
                <a:uLnTx/>
                <a:uFillTx/>
                <a:latin typeface="Arial"/>
                <a:ea typeface="+mn-ea"/>
                <a:cs typeface="+mn-cs"/>
              </a:rPr>
              <a:t>reports will cover one calendar </a:t>
            </a:r>
            <a:r>
              <a:rPr kumimoji="0" lang="en-US" sz="1800" b="0" i="0" u="none" strike="noStrike" kern="1200" cap="none" spc="0" normalizeH="0" baseline="0" noProof="0" dirty="0" smtClean="0">
                <a:ln>
                  <a:noFill/>
                </a:ln>
                <a:solidFill>
                  <a:srgbClr val="000000"/>
                </a:solidFill>
                <a:effectLst/>
                <a:uLnTx/>
                <a:uFillTx/>
                <a:latin typeface="Arial"/>
                <a:ea typeface="+mn-ea"/>
                <a:cs typeface="+mn-cs"/>
              </a:rPr>
              <a:t>year</a:t>
            </a:r>
          </a:p>
          <a:p>
            <a:pPr marL="1425575" marR="0" lvl="2" indent="-2286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M</a:t>
            </a:r>
            <a:r>
              <a:rPr kumimoji="0" lang="en-US" sz="1400" b="0" i="0" u="none" strike="noStrike" kern="1200" cap="none" spc="0" normalizeH="0" baseline="0" noProof="0" dirty="0" smtClean="0">
                <a:ln>
                  <a:noFill/>
                </a:ln>
                <a:solidFill>
                  <a:srgbClr val="000000"/>
                </a:solidFill>
                <a:effectLst/>
                <a:uLnTx/>
                <a:uFillTx/>
                <a:latin typeface="Arial"/>
                <a:ea typeface="+mn-ea"/>
                <a:cs typeface="+mn-cs"/>
              </a:rPr>
              <a:t>ust </a:t>
            </a:r>
            <a:r>
              <a:rPr kumimoji="0" lang="en-US" sz="1400" b="0" i="0" u="none" strike="noStrike" kern="1200" cap="none" spc="0" normalizeH="0" baseline="0" noProof="0" dirty="0">
                <a:ln>
                  <a:noFill/>
                </a:ln>
                <a:solidFill>
                  <a:srgbClr val="000000"/>
                </a:solidFill>
                <a:effectLst/>
                <a:uLnTx/>
                <a:uFillTx/>
                <a:latin typeface="Arial"/>
                <a:ea typeface="+mn-ea"/>
                <a:cs typeface="+mn-cs"/>
              </a:rPr>
              <a:t>be submitted </a:t>
            </a:r>
            <a:r>
              <a:rPr kumimoji="0" lang="en-US" sz="1400" b="0" i="0" u="none" strike="noStrike" kern="1200" cap="none" spc="0" normalizeH="0" baseline="0" noProof="0" dirty="0" smtClean="0">
                <a:ln>
                  <a:noFill/>
                </a:ln>
                <a:solidFill>
                  <a:srgbClr val="000000"/>
                </a:solidFill>
                <a:effectLst/>
                <a:uLnTx/>
                <a:uFillTx/>
                <a:latin typeface="Arial"/>
                <a:ea typeface="+mn-ea"/>
                <a:cs typeface="+mn-cs"/>
              </a:rPr>
              <a:t>by </a:t>
            </a:r>
            <a:r>
              <a:rPr kumimoji="0" lang="en-US" sz="1400" b="0" i="0" u="none" strike="noStrike" kern="1200" cap="none" spc="0" normalizeH="0" baseline="0" noProof="0" dirty="0">
                <a:ln>
                  <a:noFill/>
                </a:ln>
                <a:solidFill>
                  <a:srgbClr val="000000"/>
                </a:solidFill>
                <a:effectLst/>
                <a:uLnTx/>
                <a:uFillTx/>
                <a:latin typeface="Arial"/>
                <a:ea typeface="+mn-ea"/>
                <a:cs typeface="+mn-cs"/>
              </a:rPr>
              <a:t>October 31 </a:t>
            </a:r>
            <a:r>
              <a:rPr kumimoji="0" lang="en-US" sz="1400" b="0" i="0" u="none" strike="noStrike" kern="1200" cap="none" spc="0" normalizeH="0" baseline="0" noProof="0" dirty="0" smtClean="0">
                <a:ln>
                  <a:noFill/>
                </a:ln>
                <a:solidFill>
                  <a:srgbClr val="000000"/>
                </a:solidFill>
                <a:effectLst/>
                <a:uLnTx/>
                <a:uFillTx/>
                <a:latin typeface="Arial"/>
                <a:ea typeface="+mn-ea"/>
                <a:cs typeface="+mn-cs"/>
              </a:rPr>
              <a:t>of that year</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1089025" marR="0" lvl="1" indent="-457200" algn="l" defTabSz="914400" rtl="0" eaLnBrk="1" fontAlgn="base" latinLnBrk="0" hangingPunct="1">
              <a:lnSpc>
                <a:spcPct val="100000"/>
              </a:lnSpc>
              <a:spcBef>
                <a:spcPct val="20000"/>
              </a:spcBef>
              <a:spcAft>
                <a:spcPct val="0"/>
              </a:spcAft>
              <a:buClr>
                <a:srgbClr val="808080"/>
              </a:buClr>
              <a:buSzTx/>
              <a:buFont typeface="Courier New" panose="02070309020205020404" pitchFamily="49" charset="0"/>
              <a:buChar char="o"/>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1089025" marR="0" lvl="1" indent="-457200" algn="l" defTabSz="914400" rtl="0" eaLnBrk="1" fontAlgn="base" latinLnBrk="0" hangingPunct="1">
              <a:lnSpc>
                <a:spcPct val="100000"/>
              </a:lnSpc>
              <a:spcBef>
                <a:spcPct val="20000"/>
              </a:spcBef>
              <a:spcAft>
                <a:spcPct val="0"/>
              </a:spcAft>
              <a:buClr>
                <a:srgbClr val="808080"/>
              </a:buClr>
              <a:buSzTx/>
              <a:buFont typeface="Courier New" panose="02070309020205020404" pitchFamily="49" charset="0"/>
              <a:buChar char="o"/>
              <a:tabLst/>
              <a:defRPr/>
            </a:pPr>
            <a:endParaRPr kumimoji="0" lang="en-US" sz="1800" b="0" i="0" u="none" strike="noStrike" kern="1200" cap="none" spc="0" normalizeH="0" baseline="0" noProof="0" dirty="0" smtClean="0">
              <a:ln>
                <a:noFill/>
              </a:ln>
              <a:solidFill>
                <a:srgbClr val="000000"/>
              </a:solidFill>
              <a:effectLst/>
              <a:uLnTx/>
              <a:uFillTx/>
              <a:latin typeface="Arial"/>
              <a:ea typeface="+mn-ea"/>
              <a:cs typeface="+mn-cs"/>
            </a:endParaRPr>
          </a:p>
          <a:p>
            <a:pPr marL="1089025" marR="0" lvl="1" indent="-457200" algn="l" defTabSz="914400" rtl="0" eaLnBrk="1" fontAlgn="base" latinLnBrk="0" hangingPunct="1">
              <a:lnSpc>
                <a:spcPct val="100000"/>
              </a:lnSpc>
              <a:spcBef>
                <a:spcPct val="20000"/>
              </a:spcBef>
              <a:spcAft>
                <a:spcPct val="0"/>
              </a:spcAft>
              <a:buClr>
                <a:srgbClr val="808080"/>
              </a:buClr>
              <a:buSzTx/>
              <a:buFont typeface="Courier New" panose="02070309020205020404" pitchFamily="49" charset="0"/>
              <a:buChar char="o"/>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1089025" marR="0" lvl="1" indent="-457200" algn="l" defTabSz="914400" rtl="0" eaLnBrk="1" fontAlgn="base" latinLnBrk="0" hangingPunct="1">
              <a:lnSpc>
                <a:spcPct val="100000"/>
              </a:lnSpc>
              <a:spcBef>
                <a:spcPct val="20000"/>
              </a:spcBef>
              <a:spcAft>
                <a:spcPct val="0"/>
              </a:spcAft>
              <a:buClr>
                <a:srgbClr val="808080"/>
              </a:buClr>
              <a:buSzTx/>
              <a:buFont typeface="Courier New" panose="02070309020205020404" pitchFamily="49" charset="0"/>
              <a:buChar char="o"/>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517525" marR="0" lvl="0" indent="-517525" algn="l" defTabSz="914400" rtl="0" eaLnBrk="1" fontAlgn="base" latinLnBrk="0" hangingPunct="1">
              <a:lnSpc>
                <a:spcPct val="100000"/>
              </a:lnSpc>
              <a:spcBef>
                <a:spcPct val="20000"/>
              </a:spcBef>
              <a:spcAft>
                <a:spcPct val="0"/>
              </a:spcAft>
              <a:buClr>
                <a:srgbClr val="1C529B"/>
              </a:buClr>
              <a:buSzPct val="85000"/>
              <a:buFont typeface="Wingdings" pitchFamily="2" charset="2"/>
              <a:buChar char="o"/>
              <a:tabLst/>
              <a:defRPr/>
            </a:pPr>
            <a:endParaRPr kumimoji="0" lang="en-US" sz="2000" b="1"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16383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0600"/>
          </a:xfrm>
        </p:spPr>
        <p:txBody>
          <a:bodyPr/>
          <a:lstStyle/>
          <a:p>
            <a:r>
              <a:rPr lang="en-US" dirty="0" smtClean="0"/>
              <a:t>Required Information</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750C2-B29C-4423-8962-B2DE612E97D6}" type="slidenum">
              <a:rPr kumimoji="0" lang="en-US" sz="1400" b="1"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4" name="Text Placeholder 3"/>
          <p:cNvSpPr>
            <a:spLocks noGrp="1"/>
          </p:cNvSpPr>
          <p:nvPr>
            <p:ph type="body" sz="quarter" idx="13"/>
          </p:nvPr>
        </p:nvSpPr>
        <p:spPr>
          <a:xfrm>
            <a:off x="609600" y="1143000"/>
            <a:ext cx="11049000" cy="4800600"/>
          </a:xfrm>
        </p:spPr>
        <p:txBody>
          <a:bodyPr>
            <a:normAutofit lnSpcReduction="10000"/>
          </a:bodyPr>
          <a:lstStyle/>
          <a:p>
            <a:pPr marL="0" indent="0">
              <a:buNone/>
            </a:pPr>
            <a:r>
              <a:rPr lang="en-US" sz="2800" b="1" dirty="0"/>
              <a:t>Projects (and defining projects):</a:t>
            </a:r>
          </a:p>
          <a:p>
            <a:r>
              <a:rPr lang="en-US" sz="2800" dirty="0" smtClean="0"/>
              <a:t>Projects </a:t>
            </a:r>
            <a:r>
              <a:rPr lang="en-US" sz="2800" dirty="0"/>
              <a:t>are new or existing eligible government services or investments funded in whole or in part by </a:t>
            </a:r>
            <a:r>
              <a:rPr lang="en-US" sz="2800" dirty="0" smtClean="0"/>
              <a:t>the CSLFRF funding</a:t>
            </a:r>
            <a:r>
              <a:rPr lang="en-US" sz="2800" dirty="0"/>
              <a:t>. </a:t>
            </a:r>
          </a:p>
          <a:p>
            <a:r>
              <a:rPr lang="en-US" sz="2800" dirty="0"/>
              <a:t>For each project, the recipient will be required to </a:t>
            </a:r>
            <a:r>
              <a:rPr lang="en-US" sz="2800" dirty="0" smtClean="0"/>
              <a:t>enter: </a:t>
            </a:r>
          </a:p>
          <a:p>
            <a:pPr lvl="1"/>
            <a:r>
              <a:rPr lang="en-US" sz="2400" dirty="0" smtClean="0"/>
              <a:t>the </a:t>
            </a:r>
            <a:r>
              <a:rPr lang="en-US" sz="2400" dirty="0"/>
              <a:t>project name, identification number (created by the recipient), project expenditure category (see Appendix 1), description, and status of completion.</a:t>
            </a:r>
          </a:p>
          <a:p>
            <a:r>
              <a:rPr lang="en-US" sz="2800" dirty="0"/>
              <a:t>Between 50 and 250 </a:t>
            </a:r>
            <a:r>
              <a:rPr lang="en-US" sz="2800" dirty="0" smtClean="0"/>
              <a:t>words.</a:t>
            </a:r>
            <a:endParaRPr lang="en-US" sz="2800" dirty="0"/>
          </a:p>
          <a:p>
            <a:r>
              <a:rPr lang="en-US" sz="2800" dirty="0"/>
              <a:t>For each project, the recipient will be asked to select the appropriate </a:t>
            </a:r>
            <a:r>
              <a:rPr lang="en-US" sz="2800" dirty="0" smtClean="0"/>
              <a:t>EC based </a:t>
            </a:r>
            <a:r>
              <a:rPr lang="en-US" sz="2800" dirty="0"/>
              <a:t>on the scope of the project in Appendix 1. </a:t>
            </a:r>
            <a:endParaRPr lang="en-US" sz="2800" dirty="0" smtClean="0"/>
          </a:p>
          <a:p>
            <a:r>
              <a:rPr lang="en-US" sz="2800" dirty="0" smtClean="0"/>
              <a:t>Projects </a:t>
            </a:r>
            <a:r>
              <a:rPr lang="en-US" sz="2800" dirty="0"/>
              <a:t>should be scoped to align to a single </a:t>
            </a:r>
            <a:r>
              <a:rPr lang="en-US" sz="2800" dirty="0" smtClean="0"/>
              <a:t>EC.</a:t>
            </a:r>
            <a:endParaRPr lang="en-US" sz="2800" dirty="0"/>
          </a:p>
          <a:p>
            <a:endParaRPr lang="en-US" dirty="0"/>
          </a:p>
        </p:txBody>
      </p:sp>
    </p:spTree>
    <p:extLst>
      <p:ext uri="{BB962C8B-B14F-4D97-AF65-F5344CB8AC3E}">
        <p14:creationId xmlns:p14="http://schemas.microsoft.com/office/powerpoint/2010/main" val="17474395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0600"/>
          </a:xfrm>
        </p:spPr>
        <p:txBody>
          <a:bodyPr/>
          <a:lstStyle/>
          <a:p>
            <a:r>
              <a:rPr lang="en-US" dirty="0" smtClean="0"/>
              <a:t>Required Information</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750C2-B29C-4423-8962-B2DE612E97D6}" type="slidenum">
              <a:rPr kumimoji="0" lang="en-US" sz="1400" b="1"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4" name="Text Placeholder 3"/>
          <p:cNvSpPr>
            <a:spLocks noGrp="1"/>
          </p:cNvSpPr>
          <p:nvPr>
            <p:ph type="body" sz="quarter" idx="13"/>
          </p:nvPr>
        </p:nvSpPr>
        <p:spPr>
          <a:xfrm>
            <a:off x="314960" y="1600200"/>
            <a:ext cx="5715000" cy="4072128"/>
          </a:xfrm>
          <a:ln>
            <a:solidFill>
              <a:schemeClr val="tx1"/>
            </a:solidFill>
          </a:ln>
        </p:spPr>
        <p:txBody>
          <a:bodyPr/>
          <a:lstStyle/>
          <a:p>
            <a:pPr marL="0" indent="0" algn="ctr">
              <a:buNone/>
            </a:pPr>
            <a:r>
              <a:rPr lang="en-US" b="1" u="sng" dirty="0" smtClean="0"/>
              <a:t>Expenditures</a:t>
            </a:r>
            <a:endParaRPr lang="en-US" b="1" u="sng" dirty="0"/>
          </a:p>
          <a:p>
            <a:r>
              <a:rPr lang="en-US" dirty="0"/>
              <a:t>Current period obligation </a:t>
            </a:r>
          </a:p>
          <a:p>
            <a:r>
              <a:rPr lang="en-US" dirty="0"/>
              <a:t>Cumulative obligation</a:t>
            </a:r>
          </a:p>
          <a:p>
            <a:r>
              <a:rPr lang="en-US" dirty="0"/>
              <a:t>Current period expenditure </a:t>
            </a:r>
          </a:p>
          <a:p>
            <a:r>
              <a:rPr lang="en-US" dirty="0"/>
              <a:t>Cumulative expenditure</a:t>
            </a:r>
          </a:p>
          <a:p>
            <a:endParaRPr lang="en-US" dirty="0"/>
          </a:p>
        </p:txBody>
      </p:sp>
      <p:sp>
        <p:nvSpPr>
          <p:cNvPr id="6" name="Text Placeholder 3"/>
          <p:cNvSpPr txBox="1">
            <a:spLocks/>
          </p:cNvSpPr>
          <p:nvPr/>
        </p:nvSpPr>
        <p:spPr bwMode="auto">
          <a:xfrm>
            <a:off x="6324600" y="1603248"/>
            <a:ext cx="5715000" cy="4072128"/>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517525" indent="-517525" algn="l" rtl="0" eaLnBrk="1" fontAlgn="base" hangingPunct="1">
              <a:spcBef>
                <a:spcPct val="20000"/>
              </a:spcBef>
              <a:spcAft>
                <a:spcPct val="0"/>
              </a:spcAft>
              <a:buClr>
                <a:srgbClr val="1C529B"/>
              </a:buClr>
              <a:buSzPct val="85000"/>
              <a:buFont typeface="Wingdings" pitchFamily="2" charset="2"/>
              <a:buChar char="o"/>
              <a:defRPr sz="3200">
                <a:solidFill>
                  <a:schemeClr val="tx1"/>
                </a:solidFill>
                <a:latin typeface="+mn-lt"/>
                <a:ea typeface="+mn-ea"/>
                <a:cs typeface="+mn-cs"/>
              </a:defRPr>
            </a:lvl1pPr>
            <a:lvl2pPr marL="1082675" indent="-450850" algn="l" rtl="0" eaLnBrk="1" fontAlgn="base" hangingPunct="1">
              <a:spcBef>
                <a:spcPct val="20000"/>
              </a:spcBef>
              <a:spcAft>
                <a:spcPct val="0"/>
              </a:spcAft>
              <a:buClr>
                <a:schemeClr val="bg2"/>
              </a:buClr>
              <a:buFont typeface="Courier New" panose="02070309020205020404" pitchFamily="49" charset="0"/>
              <a:buChar char="o"/>
              <a:defRPr sz="2800">
                <a:solidFill>
                  <a:schemeClr val="tx1"/>
                </a:solidFill>
                <a:latin typeface="+mn-lt"/>
              </a:defRPr>
            </a:lvl2pPr>
            <a:lvl3pPr marL="1425575" indent="-228600" algn="l" rtl="0" eaLnBrk="1" fontAlgn="base" hangingPunct="1">
              <a:spcBef>
                <a:spcPct val="20000"/>
              </a:spcBef>
              <a:spcAft>
                <a:spcPct val="0"/>
              </a:spcAft>
              <a:buFont typeface="Wingdings" panose="05000000000000000000" pitchFamily="2" charset="2"/>
              <a:buChar char="§"/>
              <a:defRPr sz="2400">
                <a:solidFill>
                  <a:schemeClr val="tx1"/>
                </a:solidFill>
                <a:latin typeface="+mn-lt"/>
              </a:defRPr>
            </a:lvl3pPr>
            <a:lvl4pPr marL="1768475" indent="-228600" algn="l" rtl="0" eaLnBrk="1" fontAlgn="base" hangingPunct="1">
              <a:spcBef>
                <a:spcPct val="20000"/>
              </a:spcBef>
              <a:spcAft>
                <a:spcPct val="0"/>
              </a:spcAft>
              <a:buFont typeface="Arial" panose="020B0604020202020204" pitchFamily="34" charset="0"/>
              <a:buChar char="•"/>
              <a:defRPr sz="2000">
                <a:solidFill>
                  <a:schemeClr val="tx1"/>
                </a:solidFill>
                <a:latin typeface="+mn-lt"/>
              </a:defRPr>
            </a:lvl4pPr>
            <a:lvl5pPr marL="2111375" indent="-228600" algn="l" rtl="0" eaLnBrk="1" fontAlgn="base" hangingPunct="1">
              <a:spcBef>
                <a:spcPct val="20000"/>
              </a:spcBef>
              <a:spcAft>
                <a:spcPct val="0"/>
              </a:spcAft>
              <a:buChar char="»"/>
              <a:defRPr sz="2000">
                <a:solidFill>
                  <a:schemeClr val="tx1"/>
                </a:solidFill>
                <a:latin typeface="+mn-lt"/>
              </a:defRPr>
            </a:lvl5pPr>
            <a:lvl6pPr marL="2568575" indent="-228600" algn="l" rtl="0" eaLnBrk="1" fontAlgn="base" hangingPunct="1">
              <a:spcBef>
                <a:spcPct val="20000"/>
              </a:spcBef>
              <a:spcAft>
                <a:spcPct val="0"/>
              </a:spcAft>
              <a:buChar char="»"/>
              <a:defRPr sz="2000">
                <a:solidFill>
                  <a:schemeClr val="tx1"/>
                </a:solidFill>
                <a:latin typeface="+mn-lt"/>
              </a:defRPr>
            </a:lvl6pPr>
            <a:lvl7pPr marL="3025775" indent="-228600" algn="l" rtl="0" eaLnBrk="1" fontAlgn="base" hangingPunct="1">
              <a:spcBef>
                <a:spcPct val="20000"/>
              </a:spcBef>
              <a:spcAft>
                <a:spcPct val="0"/>
              </a:spcAft>
              <a:buChar char="»"/>
              <a:defRPr sz="2000">
                <a:solidFill>
                  <a:schemeClr val="tx1"/>
                </a:solidFill>
                <a:latin typeface="+mn-lt"/>
              </a:defRPr>
            </a:lvl7pPr>
            <a:lvl8pPr marL="3482975" indent="-228600" algn="l" rtl="0" eaLnBrk="1" fontAlgn="base" hangingPunct="1">
              <a:spcBef>
                <a:spcPct val="20000"/>
              </a:spcBef>
              <a:spcAft>
                <a:spcPct val="0"/>
              </a:spcAft>
              <a:buChar char="»"/>
              <a:defRPr sz="2000">
                <a:solidFill>
                  <a:schemeClr val="tx1"/>
                </a:solidFill>
                <a:latin typeface="+mn-lt"/>
              </a:defRPr>
            </a:lvl8pPr>
            <a:lvl9pPr marL="3940175" indent="-228600" algn="l" rtl="0" eaLnBrk="1" fontAlgn="base" hangingPunct="1">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
                <a:srgbClr val="1C529B"/>
              </a:buClr>
              <a:buSzPct val="85000"/>
              <a:buFont typeface="Wingdings" pitchFamily="2" charset="2"/>
              <a:buNone/>
              <a:tabLst/>
              <a:defRPr/>
            </a:pPr>
            <a:r>
              <a:rPr kumimoji="0" lang="en-US" sz="3200" b="1" i="0" u="sng" strike="noStrike" kern="0" cap="none" spc="0" normalizeH="0" baseline="0" noProof="0" dirty="0" smtClean="0">
                <a:ln>
                  <a:noFill/>
                </a:ln>
                <a:solidFill>
                  <a:srgbClr val="000000"/>
                </a:solidFill>
                <a:effectLst/>
                <a:uLnTx/>
                <a:uFillTx/>
                <a:latin typeface="Arial"/>
                <a:ea typeface="+mn-ea"/>
                <a:cs typeface="+mn-cs"/>
              </a:rPr>
              <a:t>Project status</a:t>
            </a:r>
          </a:p>
          <a:p>
            <a:pPr marL="517525" marR="0" lvl="0" indent="-517525" algn="l" defTabSz="914400" rtl="0" eaLnBrk="1" fontAlgn="base" latinLnBrk="0" hangingPunct="1">
              <a:lnSpc>
                <a:spcPct val="100000"/>
              </a:lnSpc>
              <a:spcBef>
                <a:spcPct val="20000"/>
              </a:spcBef>
              <a:spcAft>
                <a:spcPct val="0"/>
              </a:spcAft>
              <a:buClr>
                <a:srgbClr val="1C529B"/>
              </a:buClr>
              <a:buSzPct val="85000"/>
              <a:buFont typeface="Wingdings" pitchFamily="2" charset="2"/>
              <a:buChar char="o"/>
              <a:tabLst/>
              <a:defRPr/>
            </a:pPr>
            <a:r>
              <a:rPr kumimoji="0" lang="en-US" sz="3200" b="0" i="0" u="none" strike="noStrike" kern="0" cap="none" spc="0" normalizeH="0" baseline="0" noProof="0" dirty="0" smtClean="0">
                <a:ln>
                  <a:noFill/>
                </a:ln>
                <a:solidFill>
                  <a:srgbClr val="000000"/>
                </a:solidFill>
                <a:effectLst/>
                <a:uLnTx/>
                <a:uFillTx/>
                <a:latin typeface="Arial"/>
                <a:ea typeface="+mn-ea"/>
                <a:cs typeface="+mn-cs"/>
              </a:rPr>
              <a:t>Not started</a:t>
            </a:r>
          </a:p>
          <a:p>
            <a:pPr marL="517525" marR="0" lvl="0" indent="-517525" algn="l" defTabSz="914400" rtl="0" eaLnBrk="1" fontAlgn="base" latinLnBrk="0" hangingPunct="1">
              <a:lnSpc>
                <a:spcPct val="100000"/>
              </a:lnSpc>
              <a:spcBef>
                <a:spcPct val="20000"/>
              </a:spcBef>
              <a:spcAft>
                <a:spcPct val="0"/>
              </a:spcAft>
              <a:buClr>
                <a:srgbClr val="1C529B"/>
              </a:buClr>
              <a:buSzPct val="85000"/>
              <a:buFont typeface="Wingdings" pitchFamily="2" charset="2"/>
              <a:buChar char="o"/>
              <a:tabLst/>
              <a:defRPr/>
            </a:pPr>
            <a:r>
              <a:rPr kumimoji="0" lang="en-US" sz="3200" b="0" i="0" u="none" strike="noStrike" kern="0" cap="none" spc="0" normalizeH="0" baseline="0" noProof="0" dirty="0" smtClean="0">
                <a:ln>
                  <a:noFill/>
                </a:ln>
                <a:solidFill>
                  <a:srgbClr val="000000"/>
                </a:solidFill>
                <a:effectLst/>
                <a:uLnTx/>
                <a:uFillTx/>
                <a:latin typeface="Arial"/>
                <a:ea typeface="+mn-ea"/>
                <a:cs typeface="+mn-cs"/>
              </a:rPr>
              <a:t>Completed less than 50 percent</a:t>
            </a:r>
          </a:p>
          <a:p>
            <a:pPr marL="517525" marR="0" lvl="0" indent="-517525" algn="l" defTabSz="914400" rtl="0" eaLnBrk="1" fontAlgn="base" latinLnBrk="0" hangingPunct="1">
              <a:lnSpc>
                <a:spcPct val="100000"/>
              </a:lnSpc>
              <a:spcBef>
                <a:spcPct val="20000"/>
              </a:spcBef>
              <a:spcAft>
                <a:spcPct val="0"/>
              </a:spcAft>
              <a:buClr>
                <a:srgbClr val="1C529B"/>
              </a:buClr>
              <a:buSzPct val="85000"/>
              <a:buFont typeface="Wingdings" pitchFamily="2" charset="2"/>
              <a:buChar char="o"/>
              <a:tabLst/>
              <a:defRPr/>
            </a:pPr>
            <a:r>
              <a:rPr kumimoji="0" lang="en-US" sz="3200" b="0" i="0" u="none" strike="noStrike" kern="0" cap="none" spc="0" normalizeH="0" baseline="0" noProof="0" dirty="0" smtClean="0">
                <a:ln>
                  <a:noFill/>
                </a:ln>
                <a:solidFill>
                  <a:srgbClr val="000000"/>
                </a:solidFill>
                <a:effectLst/>
                <a:uLnTx/>
                <a:uFillTx/>
                <a:latin typeface="Arial"/>
                <a:ea typeface="+mn-ea"/>
                <a:cs typeface="+mn-cs"/>
              </a:rPr>
              <a:t>Completed 50 percent or more</a:t>
            </a:r>
          </a:p>
          <a:p>
            <a:pPr marL="517525" marR="0" lvl="0" indent="-517525" algn="l" defTabSz="914400" rtl="0" eaLnBrk="1" fontAlgn="base" latinLnBrk="0" hangingPunct="1">
              <a:lnSpc>
                <a:spcPct val="100000"/>
              </a:lnSpc>
              <a:spcBef>
                <a:spcPct val="20000"/>
              </a:spcBef>
              <a:spcAft>
                <a:spcPct val="0"/>
              </a:spcAft>
              <a:buClr>
                <a:srgbClr val="1C529B"/>
              </a:buClr>
              <a:buSzPct val="85000"/>
              <a:buFont typeface="Wingdings" pitchFamily="2" charset="2"/>
              <a:buChar char="o"/>
              <a:tabLst/>
              <a:defRPr/>
            </a:pPr>
            <a:r>
              <a:rPr kumimoji="0" lang="en-US" sz="3200" b="0" i="0" u="none" strike="noStrike" kern="0" cap="none" spc="0" normalizeH="0" baseline="0" noProof="0" dirty="0" smtClean="0">
                <a:ln>
                  <a:noFill/>
                </a:ln>
                <a:solidFill>
                  <a:srgbClr val="000000"/>
                </a:solidFill>
                <a:effectLst/>
                <a:uLnTx/>
                <a:uFillTx/>
                <a:latin typeface="Arial"/>
                <a:ea typeface="+mn-ea"/>
                <a:cs typeface="+mn-cs"/>
              </a:rPr>
              <a:t>Completed</a:t>
            </a:r>
          </a:p>
          <a:p>
            <a:pPr marL="517525" marR="0" lvl="0" indent="-517525" algn="l" defTabSz="914400" rtl="0" eaLnBrk="1" fontAlgn="base" latinLnBrk="0" hangingPunct="1">
              <a:lnSpc>
                <a:spcPct val="100000"/>
              </a:lnSpc>
              <a:spcBef>
                <a:spcPct val="20000"/>
              </a:spcBef>
              <a:spcAft>
                <a:spcPct val="0"/>
              </a:spcAft>
              <a:buClr>
                <a:srgbClr val="1C529B"/>
              </a:buClr>
              <a:buSzPct val="85000"/>
              <a:buFont typeface="Wingdings" pitchFamily="2" charset="2"/>
              <a:buChar char="o"/>
              <a:tabLst/>
              <a:defRPr/>
            </a:pPr>
            <a:endParaRPr kumimoji="0" lang="en-US" sz="3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63305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0600"/>
          </a:xfrm>
        </p:spPr>
        <p:txBody>
          <a:bodyPr/>
          <a:lstStyle/>
          <a:p>
            <a:pPr lvl="0"/>
            <a:r>
              <a:rPr lang="en-US" dirty="0" smtClean="0"/>
              <a:t>Required Information – Infrastructure (cont.) </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750C2-B29C-4423-8962-B2DE612E97D6}" type="slidenum">
              <a:rPr kumimoji="0" lang="en-US" sz="1400" b="1"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4" name="Text Placeholder 3"/>
          <p:cNvSpPr>
            <a:spLocks noGrp="1"/>
          </p:cNvSpPr>
          <p:nvPr>
            <p:ph type="body" sz="quarter" idx="13"/>
          </p:nvPr>
        </p:nvSpPr>
        <p:spPr/>
        <p:txBody>
          <a:bodyPr/>
          <a:lstStyle/>
          <a:p>
            <a:pPr marL="0" indent="0">
              <a:buNone/>
            </a:pPr>
            <a:r>
              <a:rPr lang="en-US" b="1" dirty="0"/>
              <a:t>Infrastructure projects (EC 5)</a:t>
            </a:r>
          </a:p>
          <a:p>
            <a:r>
              <a:rPr lang="en-US" dirty="0" smtClean="0"/>
              <a:t>Each </a:t>
            </a:r>
            <a:r>
              <a:rPr lang="en-US" dirty="0"/>
              <a:t>project is required to </a:t>
            </a:r>
            <a:r>
              <a:rPr lang="en-US" dirty="0" smtClean="0"/>
              <a:t>satisfy </a:t>
            </a:r>
            <a:r>
              <a:rPr lang="en-US" dirty="0"/>
              <a:t>the reporting requirements listed but additional reporting includes: </a:t>
            </a:r>
          </a:p>
          <a:p>
            <a:pPr lvl="1"/>
            <a:r>
              <a:rPr lang="en-US" dirty="0"/>
              <a:t>Projected/actual construction start date (month/year) </a:t>
            </a:r>
          </a:p>
          <a:p>
            <a:pPr lvl="1"/>
            <a:r>
              <a:rPr lang="en-US" dirty="0"/>
              <a:t>Projected/actual initiation of operations date (month/year) </a:t>
            </a:r>
          </a:p>
          <a:p>
            <a:pPr lvl="1"/>
            <a:r>
              <a:rPr lang="en-US" dirty="0"/>
              <a:t>Location (for broadband, geospatial location data)</a:t>
            </a:r>
          </a:p>
          <a:p>
            <a:endParaRPr lang="en-US" dirty="0"/>
          </a:p>
        </p:txBody>
      </p:sp>
    </p:spTree>
    <p:extLst>
      <p:ext uri="{BB962C8B-B14F-4D97-AF65-F5344CB8AC3E}">
        <p14:creationId xmlns:p14="http://schemas.microsoft.com/office/powerpoint/2010/main" val="15976837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0600"/>
          </a:xfrm>
        </p:spPr>
        <p:txBody>
          <a:bodyPr/>
          <a:lstStyle/>
          <a:p>
            <a:r>
              <a:rPr lang="en-US" dirty="0" smtClean="0"/>
              <a:t>Required Information – Infrastructure</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750C2-B29C-4423-8962-B2DE612E97D6}" type="slidenum">
              <a:rPr kumimoji="0" lang="en-US" sz="1400" b="1"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4" name="Text Placeholder 3"/>
          <p:cNvSpPr>
            <a:spLocks noGrp="1"/>
          </p:cNvSpPr>
          <p:nvPr>
            <p:ph type="body" sz="quarter" idx="13"/>
          </p:nvPr>
        </p:nvSpPr>
        <p:spPr>
          <a:xfrm>
            <a:off x="609600" y="1066800"/>
            <a:ext cx="11049000" cy="4876800"/>
          </a:xfrm>
        </p:spPr>
        <p:txBody>
          <a:bodyPr>
            <a:normAutofit lnSpcReduction="10000"/>
          </a:bodyPr>
          <a:lstStyle/>
          <a:p>
            <a:pPr marL="0" indent="0">
              <a:buNone/>
            </a:pPr>
            <a:r>
              <a:rPr lang="en-US" sz="2800" b="1" dirty="0"/>
              <a:t>Projects Over $10M</a:t>
            </a:r>
          </a:p>
          <a:p>
            <a:r>
              <a:rPr lang="en-US" sz="2600" dirty="0" smtClean="0"/>
              <a:t>EITHER</a:t>
            </a:r>
            <a:r>
              <a:rPr lang="en-US" sz="2600" dirty="0"/>
              <a:t>:</a:t>
            </a:r>
          </a:p>
          <a:p>
            <a:pPr lvl="1"/>
            <a:r>
              <a:rPr lang="en-US" sz="2400" dirty="0"/>
              <a:t>Davis bacon certification OR</a:t>
            </a:r>
          </a:p>
          <a:p>
            <a:pPr lvl="1"/>
            <a:r>
              <a:rPr lang="en-US" sz="2400" dirty="0"/>
              <a:t>Project employment and local impact report</a:t>
            </a:r>
          </a:p>
          <a:p>
            <a:r>
              <a:rPr lang="en-US" sz="2600" dirty="0"/>
              <a:t>EITHER:</a:t>
            </a:r>
          </a:p>
          <a:p>
            <a:pPr lvl="1"/>
            <a:r>
              <a:rPr lang="en-US" sz="2400" dirty="0"/>
              <a:t>Certification that a project includes a project labor agreement OR</a:t>
            </a:r>
          </a:p>
          <a:p>
            <a:pPr lvl="1"/>
            <a:r>
              <a:rPr lang="en-US" sz="2400" dirty="0"/>
              <a:t>Project workforce continuity plan</a:t>
            </a:r>
          </a:p>
          <a:p>
            <a:r>
              <a:rPr lang="en-US" sz="2600" dirty="0"/>
              <a:t>Whether the project prioritizes local hires</a:t>
            </a:r>
          </a:p>
          <a:p>
            <a:r>
              <a:rPr lang="en-US" sz="2600" dirty="0"/>
              <a:t>Whether the project has a Community Benefit Agreement with a description of the </a:t>
            </a:r>
            <a:r>
              <a:rPr lang="en-US" sz="2600" dirty="0" smtClean="0"/>
              <a:t>agreement</a:t>
            </a:r>
          </a:p>
          <a:p>
            <a:r>
              <a:rPr lang="en-US" sz="2600" dirty="0" smtClean="0"/>
              <a:t>Additional information for water and sewer and broadband projects</a:t>
            </a:r>
            <a:endParaRPr lang="en-US" sz="2600" dirty="0"/>
          </a:p>
          <a:p>
            <a:endParaRPr lang="en-US" dirty="0"/>
          </a:p>
        </p:txBody>
      </p:sp>
    </p:spTree>
    <p:extLst>
      <p:ext uri="{BB962C8B-B14F-4D97-AF65-F5344CB8AC3E}">
        <p14:creationId xmlns:p14="http://schemas.microsoft.com/office/powerpoint/2010/main" val="1683008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88952" cy="914400"/>
          </a:xfrm>
        </p:spPr>
        <p:txBody>
          <a:bodyPr>
            <a:normAutofit/>
          </a:bodyPr>
          <a:lstStyle/>
          <a:p>
            <a:r>
              <a:rPr lang="en-US" b="1" dirty="0" smtClean="0"/>
              <a:t>Distribution Formula</a:t>
            </a:r>
            <a:endParaRPr lang="en-US" b="1" dirty="0"/>
          </a:p>
        </p:txBody>
      </p:sp>
      <p:sp>
        <p:nvSpPr>
          <p:cNvPr id="3" name="Content Placeholder 2"/>
          <p:cNvSpPr>
            <a:spLocks noGrp="1"/>
          </p:cNvSpPr>
          <p:nvPr>
            <p:ph idx="1"/>
          </p:nvPr>
        </p:nvSpPr>
        <p:spPr>
          <a:xfrm>
            <a:off x="116378" y="1147155"/>
            <a:ext cx="12007452" cy="5574319"/>
          </a:xfrm>
        </p:spPr>
        <p:txBody>
          <a:bodyPr>
            <a:noAutofit/>
          </a:bodyPr>
          <a:lstStyle/>
          <a:p>
            <a:pPr>
              <a:lnSpc>
                <a:spcPct val="90000"/>
              </a:lnSpc>
            </a:pPr>
            <a:r>
              <a:rPr lang="en-US" sz="2400" b="1" dirty="0"/>
              <a:t>The local portion of the funding is $130 billion</a:t>
            </a:r>
            <a:endParaRPr lang="en-US" sz="2400" dirty="0"/>
          </a:p>
          <a:p>
            <a:pPr lvl="1">
              <a:lnSpc>
                <a:spcPct val="90000"/>
              </a:lnSpc>
            </a:pPr>
            <a:r>
              <a:rPr lang="en-US" sz="2400" dirty="0"/>
              <a:t>Equally divided between cities and counties. </a:t>
            </a:r>
          </a:p>
          <a:p>
            <a:pPr lvl="1">
              <a:lnSpc>
                <a:spcPct val="90000"/>
              </a:lnSpc>
            </a:pPr>
            <a:r>
              <a:rPr lang="en-US" sz="2400" dirty="0"/>
              <a:t>For cities, $45.5 billion of the $65 billion will be allocated to metro cities (pop. over 50,000) utilizing a modified formula, </a:t>
            </a:r>
          </a:p>
          <a:p>
            <a:pPr lvl="2">
              <a:lnSpc>
                <a:spcPct val="90000"/>
              </a:lnSpc>
            </a:pPr>
            <a:r>
              <a:rPr lang="en-US" sz="2000" dirty="0"/>
              <a:t>and the remaining amount for smaller jurisdictions (pop. under 50,000) will be allocated according to pop. share but will not exceed 75 percent of their most recent budget</a:t>
            </a:r>
            <a:r>
              <a:rPr lang="en-US" sz="2000" dirty="0" smtClean="0"/>
              <a:t>.</a:t>
            </a:r>
            <a:endParaRPr lang="en-US" sz="20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446" r="5021" b="-1"/>
          <a:stretch/>
        </p:blipFill>
        <p:spPr>
          <a:xfrm>
            <a:off x="8964191" y="4034384"/>
            <a:ext cx="3159639" cy="2687090"/>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effectLst>
            <a:outerShdw blurRad="63500" sx="102000" sy="102000" algn="ctr" rotWithShape="0">
              <a:prstClr val="black">
                <a:alpha val="40000"/>
              </a:prstClr>
            </a:outerShdw>
          </a:effectLst>
        </p:spPr>
      </p:pic>
      <p:sp>
        <p:nvSpPr>
          <p:cNvPr id="6" name="Content Placeholder 2"/>
          <p:cNvSpPr txBox="1">
            <a:spLocks/>
          </p:cNvSpPr>
          <p:nvPr/>
        </p:nvSpPr>
        <p:spPr>
          <a:xfrm>
            <a:off x="116378" y="2948940"/>
            <a:ext cx="8782691" cy="5574319"/>
          </a:xfrm>
          <a:prstGeom prst="rect">
            <a:avLst/>
          </a:prstGeom>
        </p:spPr>
        <p:txBody>
          <a:bodyPr vert="horz" lIns="91440" tIns="45720" rIns="91440" bIns="45720" rtlCol="0">
            <a:noAutofit/>
          </a:bodyPr>
          <a:lstStyle>
            <a:lvl1pPr marL="457200" indent="-457200" algn="l" defTabSz="914400" rtl="0" eaLnBrk="1" latinLnBrk="0" hangingPunct="1">
              <a:spcBef>
                <a:spcPct val="20000"/>
              </a:spcBef>
              <a:buClr>
                <a:srgbClr val="004E95"/>
              </a:buClr>
              <a:buSzPct val="125000"/>
              <a:buFont typeface="Courier New" panose="02070309020205020404" pitchFamily="49" charset="0"/>
              <a:buChar char="o"/>
              <a:defRPr sz="3200" kern="1200" baseline="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SzPct val="125000"/>
              <a:buFont typeface="Wingdings" panose="05000000000000000000" pitchFamily="2" charset="2"/>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SzPct val="110000"/>
              <a:buFont typeface="Arial" panose="020B0604020202020204"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panose="020B0604020202020204"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panose="020B0604020202020204"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endParaRPr lang="en-US" sz="2400" dirty="0" smtClean="0"/>
          </a:p>
          <a:p>
            <a:pPr lvl="1">
              <a:lnSpc>
                <a:spcPct val="90000"/>
              </a:lnSpc>
            </a:pPr>
            <a:r>
              <a:rPr lang="en-US" sz="2400" dirty="0" smtClean="0"/>
              <a:t>For counties, the $65 billion will be allocated based on the county share of population. Counties that are CDBG recipients would receive the larger share between the population based on CDBG formula. </a:t>
            </a:r>
          </a:p>
          <a:p>
            <a:pPr>
              <a:lnSpc>
                <a:spcPct val="90000"/>
              </a:lnSpc>
            </a:pPr>
            <a:endParaRPr lang="en-US" sz="2400" dirty="0" smtClean="0"/>
          </a:p>
          <a:p>
            <a:pPr>
              <a:lnSpc>
                <a:spcPct val="90000"/>
              </a:lnSpc>
            </a:pPr>
            <a:r>
              <a:rPr lang="en-US" sz="2400" dirty="0" smtClean="0"/>
              <a:t>Payments to local governments will be made in two tranches - first half 60 days after enactment, second half one year later.</a:t>
            </a:r>
            <a:endParaRPr lang="en-US" sz="2400" dirty="0"/>
          </a:p>
        </p:txBody>
      </p:sp>
    </p:spTree>
    <p:extLst>
      <p:ext uri="{BB962C8B-B14F-4D97-AF65-F5344CB8AC3E}">
        <p14:creationId xmlns:p14="http://schemas.microsoft.com/office/powerpoint/2010/main" val="2011202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0600"/>
          </a:xfrm>
        </p:spPr>
        <p:txBody>
          <a:bodyPr/>
          <a:lstStyle/>
          <a:p>
            <a:r>
              <a:rPr lang="en-US" dirty="0" smtClean="0"/>
              <a:t>NEU Documentation</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750C2-B29C-4423-8962-B2DE612E97D6}" type="slidenum">
              <a:rPr kumimoji="0" lang="en-US" sz="1400" b="1"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4" name="Text Placeholder 3"/>
          <p:cNvSpPr>
            <a:spLocks noGrp="1"/>
          </p:cNvSpPr>
          <p:nvPr>
            <p:ph type="body" sz="quarter" idx="13"/>
          </p:nvPr>
        </p:nvSpPr>
        <p:spPr>
          <a:xfrm>
            <a:off x="567267" y="1219200"/>
            <a:ext cx="11049000" cy="4495800"/>
          </a:xfrm>
        </p:spPr>
        <p:txBody>
          <a:bodyPr>
            <a:normAutofit lnSpcReduction="10000"/>
          </a:bodyPr>
          <a:lstStyle/>
          <a:p>
            <a:pPr lvl="0"/>
            <a:r>
              <a:rPr lang="en-US" sz="2800" dirty="0" smtClean="0"/>
              <a:t>Each </a:t>
            </a:r>
            <a:r>
              <a:rPr lang="en-US" sz="2800" dirty="0"/>
              <a:t>NEU will also be asked to provide the following </a:t>
            </a:r>
            <a:br>
              <a:rPr lang="en-US" sz="2800" dirty="0"/>
            </a:br>
            <a:r>
              <a:rPr lang="en-US" sz="2800" dirty="0"/>
              <a:t>information with their </a:t>
            </a:r>
            <a:r>
              <a:rPr lang="en-US" sz="2800" b="1" dirty="0"/>
              <a:t>first report </a:t>
            </a:r>
            <a:r>
              <a:rPr lang="en-US" sz="2800" dirty="0"/>
              <a:t>submitted by </a:t>
            </a:r>
            <a:r>
              <a:rPr lang="en-US" sz="2800" dirty="0" smtClean="0"/>
              <a:t>April 30, 2022: </a:t>
            </a:r>
            <a:endParaRPr lang="en-US" sz="2800" dirty="0"/>
          </a:p>
          <a:p>
            <a:pPr marL="1089025" lvl="1" indent="-457200">
              <a:buFont typeface="+mj-lt"/>
              <a:buAutoNum type="arabicPeriod"/>
            </a:pPr>
            <a:r>
              <a:rPr lang="en-US" sz="2400" dirty="0"/>
              <a:t>Copy of the signed award terms and conditions agreement (which was signed and </a:t>
            </a:r>
            <a:r>
              <a:rPr lang="en-US" sz="2400" dirty="0" smtClean="0"/>
              <a:t>submitted </a:t>
            </a:r>
            <a:r>
              <a:rPr lang="en-US" sz="2400" dirty="0"/>
              <a:t>to the State as part of the request for funding) </a:t>
            </a:r>
            <a:r>
              <a:rPr lang="en-US" sz="2400" dirty="0" smtClean="0"/>
              <a:t/>
            </a:r>
            <a:br>
              <a:rPr lang="en-US" sz="2400" dirty="0" smtClean="0"/>
            </a:br>
            <a:endParaRPr lang="en-US" sz="2400" dirty="0"/>
          </a:p>
          <a:p>
            <a:pPr marL="1089025" lvl="1" indent="-457200">
              <a:buFont typeface="+mj-lt"/>
              <a:buAutoNum type="arabicPeriod"/>
            </a:pPr>
            <a:r>
              <a:rPr lang="en-US" sz="2400" dirty="0"/>
              <a:t>Copy of the signed assurances of compliance with Title VI of the Civil Rights Act of </a:t>
            </a:r>
            <a:r>
              <a:rPr lang="en-US" sz="2400" dirty="0" smtClean="0"/>
              <a:t>1964 </a:t>
            </a:r>
            <a:r>
              <a:rPr lang="en-US" sz="2400" dirty="0"/>
              <a:t>(which was signed and submitted to the State as part of the request for funding) </a:t>
            </a:r>
            <a:r>
              <a:rPr lang="en-US" sz="2400" dirty="0" smtClean="0"/>
              <a:t/>
            </a:r>
            <a:br>
              <a:rPr lang="en-US" sz="2400" dirty="0" smtClean="0"/>
            </a:br>
            <a:endParaRPr lang="en-US" sz="2400" dirty="0"/>
          </a:p>
          <a:p>
            <a:pPr marL="1089025" lvl="1" indent="-457200">
              <a:buFont typeface="+mj-lt"/>
              <a:buAutoNum type="arabicPeriod"/>
            </a:pPr>
            <a:r>
              <a:rPr lang="en-US" sz="2400" dirty="0"/>
              <a:t>Copy of actual budget documents validating the top-line budget total provided to the </a:t>
            </a:r>
            <a:r>
              <a:rPr lang="en-US" sz="2400" dirty="0" smtClean="0"/>
              <a:t>State </a:t>
            </a:r>
            <a:r>
              <a:rPr lang="en-US" sz="2400" dirty="0"/>
              <a:t>as part of the request for funding</a:t>
            </a:r>
            <a:r>
              <a:rPr lang="en-US" dirty="0"/>
              <a:t/>
            </a:r>
            <a:br>
              <a:rPr lang="en-US" dirty="0"/>
            </a:br>
            <a:endParaRPr lang="en-US" dirty="0">
              <a:effectLst/>
            </a:endParaRPr>
          </a:p>
        </p:txBody>
      </p:sp>
    </p:spTree>
    <p:extLst>
      <p:ext uri="{BB962C8B-B14F-4D97-AF65-F5344CB8AC3E}">
        <p14:creationId xmlns:p14="http://schemas.microsoft.com/office/powerpoint/2010/main" val="20918920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Resources</a:t>
            </a:r>
            <a:endParaRPr lang="en-US" dirty="0"/>
          </a:p>
        </p:txBody>
      </p:sp>
      <p:sp>
        <p:nvSpPr>
          <p:cNvPr id="3" name="Slide Number Placeholder 2"/>
          <p:cNvSpPr>
            <a:spLocks noGrp="1"/>
          </p:cNvSpPr>
          <p:nvPr>
            <p:ph type="sldNum" sz="quarter" idx="12"/>
          </p:nvPr>
        </p:nvSpPr>
        <p:spPr/>
        <p:txBody>
          <a:bodyPr/>
          <a:lstStyle/>
          <a:p>
            <a:pPr>
              <a:defRPr/>
            </a:pPr>
            <a:fld id="{B4F750C2-B29C-4423-8962-B2DE612E97D6}" type="slidenum">
              <a:rPr lang="en-US" smtClean="0">
                <a:solidFill>
                  <a:prstClr val="black"/>
                </a:solidFill>
              </a:rPr>
              <a:pPr>
                <a:defRPr/>
              </a:pPr>
              <a:t>51</a:t>
            </a:fld>
            <a:endParaRPr lang="en-US" dirty="0">
              <a:solidFill>
                <a:prstClr val="black"/>
              </a:solidFill>
            </a:endParaRPr>
          </a:p>
        </p:txBody>
      </p:sp>
      <p:sp>
        <p:nvSpPr>
          <p:cNvPr id="4" name="Text Placeholder 3"/>
          <p:cNvSpPr>
            <a:spLocks noGrp="1"/>
          </p:cNvSpPr>
          <p:nvPr>
            <p:ph type="body" sz="quarter" idx="13"/>
          </p:nvPr>
        </p:nvSpPr>
        <p:spPr>
          <a:xfrm>
            <a:off x="0" y="1143000"/>
            <a:ext cx="6400800" cy="4953000"/>
          </a:xfrm>
        </p:spPr>
        <p:txBody>
          <a:bodyPr/>
          <a:lstStyle/>
          <a:p>
            <a:r>
              <a:rPr lang="en-US" dirty="0" smtClean="0"/>
              <a:t>Treasury Resources: </a:t>
            </a:r>
            <a:endParaRPr lang="en-US" dirty="0">
              <a:hlinkClick r:id="rId2"/>
            </a:endParaRPr>
          </a:p>
          <a:p>
            <a:pPr lvl="1"/>
            <a:r>
              <a:rPr lang="en-US" dirty="0" smtClean="0">
                <a:hlinkClick r:id="rId2"/>
              </a:rPr>
              <a:t>Treasury’s ARPA Main Website </a:t>
            </a:r>
            <a:endParaRPr lang="en-US" dirty="0" smtClean="0"/>
          </a:p>
          <a:p>
            <a:pPr lvl="1"/>
            <a:r>
              <a:rPr lang="en-US" dirty="0" smtClean="0">
                <a:hlinkClick r:id="rId3"/>
              </a:rPr>
              <a:t>Request Funding</a:t>
            </a:r>
            <a:endParaRPr lang="en-US" dirty="0" smtClean="0"/>
          </a:p>
          <a:p>
            <a:pPr lvl="1"/>
            <a:r>
              <a:rPr lang="en-US" dirty="0" smtClean="0">
                <a:hlinkClick r:id="rId4"/>
              </a:rPr>
              <a:t>Interim Final Rule</a:t>
            </a:r>
            <a:endParaRPr lang="en-US" dirty="0" smtClean="0"/>
          </a:p>
          <a:p>
            <a:pPr lvl="1"/>
            <a:r>
              <a:rPr lang="en-US" dirty="0" smtClean="0">
                <a:hlinkClick r:id="rId5"/>
              </a:rPr>
              <a:t>FAQs (July 19, 2021)</a:t>
            </a:r>
            <a:endParaRPr lang="en-US" dirty="0" smtClean="0"/>
          </a:p>
          <a:p>
            <a:pPr lvl="1"/>
            <a:r>
              <a:rPr lang="en-US" dirty="0" smtClean="0">
                <a:hlinkClick r:id="rId6"/>
              </a:rPr>
              <a:t>Non-entitlement Unit of Government Information</a:t>
            </a:r>
            <a:endParaRPr lang="en-US" dirty="0" smtClean="0"/>
          </a:p>
          <a:p>
            <a:pPr lvl="1"/>
            <a:r>
              <a:rPr lang="en-US" dirty="0">
                <a:hlinkClick r:id="rId7"/>
              </a:rPr>
              <a:t>Compliance and Reporting </a:t>
            </a:r>
            <a:r>
              <a:rPr lang="en-US" dirty="0" smtClean="0">
                <a:hlinkClick r:id="rId7"/>
              </a:rPr>
              <a:t>Guidance</a:t>
            </a:r>
            <a:r>
              <a:rPr lang="en-US" dirty="0" smtClean="0"/>
              <a:t> – including performance report template</a:t>
            </a:r>
          </a:p>
          <a:p>
            <a:endParaRPr lang="en-US" dirty="0" smtClean="0"/>
          </a:p>
          <a:p>
            <a:endParaRPr lang="en-US" dirty="0"/>
          </a:p>
        </p:txBody>
      </p:sp>
      <p:sp>
        <p:nvSpPr>
          <p:cNvPr id="5" name="Text Placeholder 3"/>
          <p:cNvSpPr txBox="1">
            <a:spLocks/>
          </p:cNvSpPr>
          <p:nvPr/>
        </p:nvSpPr>
        <p:spPr bwMode="auto">
          <a:xfrm>
            <a:off x="6045200" y="1141412"/>
            <a:ext cx="614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17525" indent="-517525" algn="l" rtl="0" eaLnBrk="1" fontAlgn="base" hangingPunct="1">
              <a:spcBef>
                <a:spcPct val="20000"/>
              </a:spcBef>
              <a:spcAft>
                <a:spcPct val="0"/>
              </a:spcAft>
              <a:buClr>
                <a:srgbClr val="1C529B"/>
              </a:buClr>
              <a:buSzPct val="85000"/>
              <a:buFont typeface="Wingdings" pitchFamily="2" charset="2"/>
              <a:buChar char="o"/>
              <a:defRPr sz="3200">
                <a:solidFill>
                  <a:schemeClr val="tx1"/>
                </a:solidFill>
                <a:latin typeface="+mn-lt"/>
                <a:ea typeface="+mn-ea"/>
                <a:cs typeface="+mn-cs"/>
              </a:defRPr>
            </a:lvl1pPr>
            <a:lvl2pPr marL="1082675" indent="-450850" algn="l" rtl="0" eaLnBrk="1" fontAlgn="base" hangingPunct="1">
              <a:spcBef>
                <a:spcPct val="20000"/>
              </a:spcBef>
              <a:spcAft>
                <a:spcPct val="0"/>
              </a:spcAft>
              <a:buClr>
                <a:schemeClr val="bg2"/>
              </a:buClr>
              <a:buFont typeface="Courier New" panose="02070309020205020404" pitchFamily="49" charset="0"/>
              <a:buChar char="o"/>
              <a:defRPr sz="2800">
                <a:solidFill>
                  <a:schemeClr val="tx1"/>
                </a:solidFill>
                <a:latin typeface="+mn-lt"/>
              </a:defRPr>
            </a:lvl2pPr>
            <a:lvl3pPr marL="1425575" indent="-228600" algn="l" rtl="0" eaLnBrk="1" fontAlgn="base" hangingPunct="1">
              <a:spcBef>
                <a:spcPct val="20000"/>
              </a:spcBef>
              <a:spcAft>
                <a:spcPct val="0"/>
              </a:spcAft>
              <a:buFont typeface="Wingdings" panose="05000000000000000000" pitchFamily="2" charset="2"/>
              <a:buChar char="§"/>
              <a:defRPr sz="2400">
                <a:solidFill>
                  <a:schemeClr val="tx1"/>
                </a:solidFill>
                <a:latin typeface="+mn-lt"/>
              </a:defRPr>
            </a:lvl3pPr>
            <a:lvl4pPr marL="1768475" indent="-228600" algn="l" rtl="0" eaLnBrk="1" fontAlgn="base" hangingPunct="1">
              <a:spcBef>
                <a:spcPct val="20000"/>
              </a:spcBef>
              <a:spcAft>
                <a:spcPct val="0"/>
              </a:spcAft>
              <a:buFont typeface="Arial" panose="020B0604020202020204" pitchFamily="34" charset="0"/>
              <a:buChar char="•"/>
              <a:defRPr sz="2000">
                <a:solidFill>
                  <a:schemeClr val="tx1"/>
                </a:solidFill>
                <a:latin typeface="+mn-lt"/>
              </a:defRPr>
            </a:lvl4pPr>
            <a:lvl5pPr marL="2111375" indent="-228600" algn="l" rtl="0" eaLnBrk="1" fontAlgn="base" hangingPunct="1">
              <a:spcBef>
                <a:spcPct val="20000"/>
              </a:spcBef>
              <a:spcAft>
                <a:spcPct val="0"/>
              </a:spcAft>
              <a:buChar char="»"/>
              <a:defRPr sz="2000">
                <a:solidFill>
                  <a:schemeClr val="tx1"/>
                </a:solidFill>
                <a:latin typeface="+mn-lt"/>
              </a:defRPr>
            </a:lvl5pPr>
            <a:lvl6pPr marL="2568575" indent="-228600" algn="l" rtl="0" eaLnBrk="1" fontAlgn="base" hangingPunct="1">
              <a:spcBef>
                <a:spcPct val="20000"/>
              </a:spcBef>
              <a:spcAft>
                <a:spcPct val="0"/>
              </a:spcAft>
              <a:buChar char="»"/>
              <a:defRPr sz="2000">
                <a:solidFill>
                  <a:schemeClr val="tx1"/>
                </a:solidFill>
                <a:latin typeface="+mn-lt"/>
              </a:defRPr>
            </a:lvl6pPr>
            <a:lvl7pPr marL="3025775" indent="-228600" algn="l" rtl="0" eaLnBrk="1" fontAlgn="base" hangingPunct="1">
              <a:spcBef>
                <a:spcPct val="20000"/>
              </a:spcBef>
              <a:spcAft>
                <a:spcPct val="0"/>
              </a:spcAft>
              <a:buChar char="»"/>
              <a:defRPr sz="2000">
                <a:solidFill>
                  <a:schemeClr val="tx1"/>
                </a:solidFill>
                <a:latin typeface="+mn-lt"/>
              </a:defRPr>
            </a:lvl7pPr>
            <a:lvl8pPr marL="3482975" indent="-228600" algn="l" rtl="0" eaLnBrk="1" fontAlgn="base" hangingPunct="1">
              <a:spcBef>
                <a:spcPct val="20000"/>
              </a:spcBef>
              <a:spcAft>
                <a:spcPct val="0"/>
              </a:spcAft>
              <a:buChar char="»"/>
              <a:defRPr sz="2000">
                <a:solidFill>
                  <a:schemeClr val="tx1"/>
                </a:solidFill>
                <a:latin typeface="+mn-lt"/>
              </a:defRPr>
            </a:lvl8pPr>
            <a:lvl9pPr marL="3940175" indent="-228600" algn="l" rtl="0" eaLnBrk="1" fontAlgn="base" hangingPunct="1">
              <a:spcBef>
                <a:spcPct val="20000"/>
              </a:spcBef>
              <a:spcAft>
                <a:spcPct val="0"/>
              </a:spcAft>
              <a:buChar char="»"/>
              <a:defRPr sz="2000">
                <a:solidFill>
                  <a:schemeClr val="tx1"/>
                </a:solidFill>
                <a:latin typeface="+mn-lt"/>
              </a:defRPr>
            </a:lvl9pPr>
          </a:lstStyle>
          <a:p>
            <a:r>
              <a:rPr lang="en-US" kern="0" dirty="0" smtClean="0"/>
              <a:t>GFOA Resources: </a:t>
            </a:r>
          </a:p>
          <a:p>
            <a:pPr lvl="1"/>
            <a:r>
              <a:rPr lang="en-US" kern="0" dirty="0" smtClean="0">
                <a:hlinkClick r:id="rId8"/>
              </a:rPr>
              <a:t>Coronavirus Response Resource Center</a:t>
            </a:r>
            <a:endParaRPr lang="en-US" kern="0" dirty="0" smtClean="0"/>
          </a:p>
          <a:p>
            <a:pPr lvl="1"/>
            <a:r>
              <a:rPr lang="en-US" kern="0" dirty="0" smtClean="0">
                <a:hlinkClick r:id="rId9"/>
              </a:rPr>
              <a:t>Analysis of the American Rescue Plan</a:t>
            </a:r>
            <a:endParaRPr lang="en-US" kern="0" dirty="0" smtClean="0"/>
          </a:p>
          <a:p>
            <a:pPr lvl="1"/>
            <a:r>
              <a:rPr lang="en-US" b="1" kern="0" dirty="0" smtClean="0">
                <a:hlinkClick r:id="rId10"/>
              </a:rPr>
              <a:t>ARPA Revenue Replacement Calculator</a:t>
            </a:r>
            <a:endParaRPr lang="en-US" b="1" kern="0" dirty="0" smtClean="0"/>
          </a:p>
          <a:p>
            <a:pPr lvl="1"/>
            <a:r>
              <a:rPr lang="en-US" kern="0" dirty="0" smtClean="0">
                <a:hlinkClick r:id="rId11"/>
              </a:rPr>
              <a:t>CSLFRF Guidance Frequently Asked Questions</a:t>
            </a:r>
            <a:endParaRPr lang="en-US" kern="0" dirty="0" smtClean="0"/>
          </a:p>
          <a:p>
            <a:pPr lvl="1"/>
            <a:r>
              <a:rPr lang="en-US" kern="0" dirty="0" smtClean="0">
                <a:hlinkClick r:id="rId12"/>
              </a:rPr>
              <a:t>GFOA Guiding Principles</a:t>
            </a:r>
            <a:endParaRPr lang="en-US" kern="0" dirty="0" smtClean="0"/>
          </a:p>
          <a:p>
            <a:pPr lvl="1"/>
            <a:endParaRPr lang="en-US" kern="0" dirty="0" smtClean="0"/>
          </a:p>
          <a:p>
            <a:pPr lvl="1"/>
            <a:endParaRPr lang="en-US" kern="0" dirty="0" smtClean="0"/>
          </a:p>
          <a:p>
            <a:endParaRPr lang="en-US" kern="0" dirty="0" smtClean="0"/>
          </a:p>
          <a:p>
            <a:endParaRPr lang="en-US" kern="0" dirty="0"/>
          </a:p>
        </p:txBody>
      </p:sp>
    </p:spTree>
    <p:extLst>
      <p:ext uri="{BB962C8B-B14F-4D97-AF65-F5344CB8AC3E}">
        <p14:creationId xmlns:p14="http://schemas.microsoft.com/office/powerpoint/2010/main" val="14589078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900998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Rescue Plan Act of 2021</a:t>
            </a:r>
          </a:p>
        </p:txBody>
      </p:sp>
      <p:sp>
        <p:nvSpPr>
          <p:cNvPr id="3" name="Content Placeholder 2"/>
          <p:cNvSpPr>
            <a:spLocks noGrp="1"/>
          </p:cNvSpPr>
          <p:nvPr>
            <p:ph idx="1"/>
          </p:nvPr>
        </p:nvSpPr>
        <p:spPr>
          <a:xfrm>
            <a:off x="609600" y="1066799"/>
            <a:ext cx="10972800" cy="5900057"/>
          </a:xfrm>
        </p:spPr>
        <p:txBody>
          <a:bodyPr>
            <a:normAutofit fontScale="85000" lnSpcReduction="20000"/>
          </a:bodyPr>
          <a:lstStyle/>
          <a:p>
            <a:r>
              <a:rPr lang="en-US" b="1" dirty="0" smtClean="0"/>
              <a:t>Eligible uses include (</a:t>
            </a:r>
            <a:r>
              <a:rPr lang="en-US" b="1" dirty="0" smtClean="0">
                <a:hlinkClick r:id="rId2"/>
              </a:rPr>
              <a:t>section 602 and 603</a:t>
            </a:r>
            <a:r>
              <a:rPr lang="en-US" b="1" dirty="0" smtClean="0"/>
              <a:t>) </a:t>
            </a:r>
          </a:p>
          <a:p>
            <a:pPr lvl="1"/>
            <a:r>
              <a:rPr lang="en-US" dirty="0" smtClean="0"/>
              <a:t>“(</a:t>
            </a:r>
            <a:r>
              <a:rPr lang="en-US" dirty="0"/>
              <a:t>A) to respond to the public health emergency with respect to the Coronavirus Disease 2019 (COVID–19) or its negative economic impacts, including assistance to households, small businesses, and nonprofits, or aid to impacted industries such as tourism, travel, and hospitality;</a:t>
            </a:r>
          </a:p>
          <a:p>
            <a:pPr lvl="1"/>
            <a:r>
              <a:rPr lang="en-US" dirty="0"/>
              <a:t>“(B) to respond to workers performing essential work during the COVID–19 public health emergency by providing premium pay to eligible workers of the State, territory, or Tribal </a:t>
            </a:r>
            <a:r>
              <a:rPr lang="en-US" dirty="0" smtClean="0"/>
              <a:t>/ </a:t>
            </a:r>
            <a:r>
              <a:rPr lang="en-US" dirty="0"/>
              <a:t>l</a:t>
            </a:r>
            <a:r>
              <a:rPr lang="en-US" dirty="0" smtClean="0"/>
              <a:t>ocal government </a:t>
            </a:r>
            <a:r>
              <a:rPr lang="en-US" dirty="0"/>
              <a:t>that are performing such essential work, or by providing grants to eligible employers that have eligible workers who perform essential work; </a:t>
            </a:r>
          </a:p>
          <a:p>
            <a:pPr lvl="1"/>
            <a:r>
              <a:rPr lang="en-US" dirty="0"/>
              <a:t>“(C) for the provision of government services to the extent of the reduction in revenue of such State, territory, or </a:t>
            </a:r>
            <a:r>
              <a:rPr lang="en-US" dirty="0" smtClean="0"/>
              <a:t>Tribal / local </a:t>
            </a:r>
            <a:r>
              <a:rPr lang="en-US" dirty="0"/>
              <a:t>government due to the COVID–19 public health emergency relative to revenues collected in the most recent full fiscal year of the State, territory, or Tribal government prior to the emergency; or </a:t>
            </a:r>
          </a:p>
          <a:p>
            <a:pPr lvl="1"/>
            <a:r>
              <a:rPr lang="en-US" dirty="0"/>
              <a:t>“(D) to make necessary investments in water, sewer, or broadband infrastructure.</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82535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GFOA Guiding Principles</a:t>
            </a:r>
            <a:endParaRPr lang="en-US" b="1" dirty="0"/>
          </a:p>
        </p:txBody>
      </p:sp>
    </p:spTree>
    <p:extLst>
      <p:ext uri="{BB962C8B-B14F-4D97-AF65-F5344CB8AC3E}">
        <p14:creationId xmlns:p14="http://schemas.microsoft.com/office/powerpoint/2010/main" val="1487851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GFOA ARPA Guiding Principles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Temporary Nature of ARPA Funds</a:t>
            </a:r>
          </a:p>
          <a:p>
            <a:endParaRPr lang="en-US" dirty="0" smtClean="0"/>
          </a:p>
          <a:p>
            <a:pPr lvl="1"/>
            <a:r>
              <a:rPr lang="en-US" dirty="0"/>
              <a:t>Care should be taken to avoid creating new programs or add-ons to existing programs that require an ongoing financial commitment</a:t>
            </a:r>
            <a:r>
              <a:rPr lang="en-US" dirty="0" smtClean="0"/>
              <a:t>.</a:t>
            </a:r>
          </a:p>
          <a:p>
            <a:pPr marL="457200" lvl="1" indent="0">
              <a:buNone/>
            </a:pPr>
            <a:endParaRPr lang="en-US" dirty="0"/>
          </a:p>
          <a:p>
            <a:pPr lvl="1"/>
            <a:r>
              <a:rPr lang="en-US" dirty="0"/>
              <a:t>Use of ARPA funds to cover operating deficits caused by COVID-19 should be considered temporary and additional budget restraint may be necessary to achieve/maintain structural balance in future budgets</a:t>
            </a:r>
            <a:r>
              <a:rPr lang="en-US" dirty="0" smtClean="0"/>
              <a:t>.</a:t>
            </a:r>
          </a:p>
          <a:p>
            <a:pPr lvl="1"/>
            <a:endParaRPr lang="en-US" dirty="0"/>
          </a:p>
          <a:p>
            <a:pPr lvl="1"/>
            <a:r>
              <a:rPr lang="en-US" dirty="0"/>
              <a:t>Investment in critical infrastructure is particularly well suited use of ARPA funds because it is a non-recurring expenditure that can be targeted to strategically important long- term assets that provide benefits over many years. However, care should be taken to assess any on-going operating costs that may be associated with the project. </a:t>
            </a:r>
          </a:p>
          <a:p>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655066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GFOA </a:t>
            </a:r>
            <a:r>
              <a:rPr lang="en-US" dirty="0"/>
              <a:t>ARPA Guiding Principles</a:t>
            </a:r>
          </a:p>
        </p:txBody>
      </p:sp>
      <p:sp>
        <p:nvSpPr>
          <p:cNvPr id="3" name="Content Placeholder 2"/>
          <p:cNvSpPr>
            <a:spLocks noGrp="1"/>
          </p:cNvSpPr>
          <p:nvPr>
            <p:ph idx="1"/>
          </p:nvPr>
        </p:nvSpPr>
        <p:spPr/>
        <p:txBody>
          <a:bodyPr>
            <a:normAutofit fontScale="92500" lnSpcReduction="10000"/>
          </a:bodyPr>
          <a:lstStyle/>
          <a:p>
            <a:r>
              <a:rPr lang="en-US" dirty="0" smtClean="0"/>
              <a:t>ARPA Scanning and Partnering Efforts</a:t>
            </a:r>
          </a:p>
          <a:p>
            <a:endParaRPr lang="en-US" dirty="0" smtClean="0"/>
          </a:p>
          <a:p>
            <a:pPr lvl="1"/>
            <a:r>
              <a:rPr lang="en-US" dirty="0"/>
              <a:t>Local jurisdictions should be cognizant of state-level ARPA efforts, especially regarding infrastructure, potential enhancements of state funding resources, and existing or new state law requirements</a:t>
            </a:r>
            <a:r>
              <a:rPr lang="en-US" dirty="0" smtClean="0"/>
              <a:t>.</a:t>
            </a:r>
          </a:p>
          <a:p>
            <a:pPr lvl="1"/>
            <a:endParaRPr lang="en-US" dirty="0"/>
          </a:p>
          <a:p>
            <a:pPr lvl="1"/>
            <a:r>
              <a:rPr lang="en-US" dirty="0"/>
              <a:t>Consider regional initiatives, including partnering with other ARPA recipients. It is possible there are many beneficiaries of ARPA funding within your community, such as schools, transportation agencies and local economic development authorities. Be sure to understand what they are planning and augment their </a:t>
            </a:r>
            <a:r>
              <a:rPr lang="en-US" dirty="0" smtClean="0"/>
              <a:t>efforts or create </a:t>
            </a:r>
            <a:r>
              <a:rPr lang="en-US" dirty="0"/>
              <a:t>cooperative spending plans to enhance the structural financial condition of your community.</a:t>
            </a:r>
          </a:p>
          <a:p>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132562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GFOA Presenation Template_2014.09.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counting and Financial Reporting for Leases - Session 2 ao 07292020">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56848</TotalTime>
  <Words>3689</Words>
  <Application>Microsoft Office PowerPoint</Application>
  <PresentationFormat>Widescreen</PresentationFormat>
  <Paragraphs>406</Paragraphs>
  <Slides>52</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52</vt:i4>
      </vt:variant>
    </vt:vector>
  </HeadingPairs>
  <TitlesOfParts>
    <vt:vector size="61" baseType="lpstr">
      <vt:lpstr>Arial</vt:lpstr>
      <vt:lpstr>Book Antiqua</vt:lpstr>
      <vt:lpstr>Calibri</vt:lpstr>
      <vt:lpstr>Courier New</vt:lpstr>
      <vt:lpstr>Helvetica</vt:lpstr>
      <vt:lpstr>Times New Roman</vt:lpstr>
      <vt:lpstr>Wingdings</vt:lpstr>
      <vt:lpstr>GFOA Presenation Template_2014.09.10</vt:lpstr>
      <vt:lpstr>Accounting and Financial Reporting for Leases - Session 2 ao 07292020</vt:lpstr>
      <vt:lpstr>The American Rescue Plan Act</vt:lpstr>
      <vt:lpstr>Roadmap</vt:lpstr>
      <vt:lpstr>The American Rescue Plan Act of 2021</vt:lpstr>
      <vt:lpstr>American Rescue Plan Act of 2021</vt:lpstr>
      <vt:lpstr>Distribution Formula</vt:lpstr>
      <vt:lpstr>American Rescue Plan Act of 2021</vt:lpstr>
      <vt:lpstr>GFOA Guiding Principles</vt:lpstr>
      <vt:lpstr>GFOA ARPA Guiding Principles</vt:lpstr>
      <vt:lpstr>GFOA ARPA Guiding Principles</vt:lpstr>
      <vt:lpstr>GFOA ARPA Guiding Principles</vt:lpstr>
      <vt:lpstr>Guidance and Central Statements</vt:lpstr>
      <vt:lpstr>Your New Best Friends</vt:lpstr>
      <vt:lpstr>Central Statements</vt:lpstr>
      <vt:lpstr>Other Circumstances</vt:lpstr>
      <vt:lpstr>Recipients &amp; Sub-recipients</vt:lpstr>
      <vt:lpstr>Uniform Administrative Requirements </vt:lpstr>
      <vt:lpstr>PowerPoint Presentation</vt:lpstr>
      <vt:lpstr>Eligible Expenditures</vt:lpstr>
      <vt:lpstr>Eligible Expenditures: Four Main Categories</vt:lpstr>
      <vt:lpstr> COVID-19 or a Negative Economic Impact</vt:lpstr>
      <vt:lpstr>COVID-19 Eligible Expenditures</vt:lpstr>
      <vt:lpstr>Negative Economic Impact</vt:lpstr>
      <vt:lpstr>UPDATES</vt:lpstr>
      <vt:lpstr>IRS Engagement</vt:lpstr>
      <vt:lpstr>B. Premium Pay for Eligible Workers</vt:lpstr>
      <vt:lpstr>Premium Pay (IFR p. 40)</vt:lpstr>
      <vt:lpstr>UPDATES</vt:lpstr>
      <vt:lpstr>C. For Government Services to the Extent of the Loss of Revenue</vt:lpstr>
      <vt:lpstr>Types of Data Needed (IFR p. 53)</vt:lpstr>
      <vt:lpstr>Revenue Calculation</vt:lpstr>
      <vt:lpstr>GFOA Revenue calculator</vt:lpstr>
      <vt:lpstr>PowerPoint Presentation</vt:lpstr>
      <vt:lpstr>Process for Revenue Replacement</vt:lpstr>
      <vt:lpstr>Government Services</vt:lpstr>
      <vt:lpstr>UPDATES</vt:lpstr>
      <vt:lpstr>D. Investments in Water, Sewer and Broadband Infrastructure</vt:lpstr>
      <vt:lpstr>               Water/Sewer Infrastructure</vt:lpstr>
      <vt:lpstr>Broadband Infrastructure (IFR p. 61)</vt:lpstr>
      <vt:lpstr>Audit and Reporting Requirements</vt:lpstr>
      <vt:lpstr> Compliance and Reporting Guidance </vt:lpstr>
      <vt:lpstr>Use of Expenditure Categories (EC)</vt:lpstr>
      <vt:lpstr>   Use of Evidenced-Based Intervention</vt:lpstr>
      <vt:lpstr>Project Demographic Distribution</vt:lpstr>
      <vt:lpstr>PROJECT &amp; EXPENDITURE REPORT</vt:lpstr>
      <vt:lpstr>PowerPoint Presentation</vt:lpstr>
      <vt:lpstr>Required Information</vt:lpstr>
      <vt:lpstr>Required Information</vt:lpstr>
      <vt:lpstr>Required Information – Infrastructure (cont.) </vt:lpstr>
      <vt:lpstr>Required Information – Infrastructure</vt:lpstr>
      <vt:lpstr>NEU Documentation</vt:lpstr>
      <vt:lpstr>Helpful Resources</vt:lpstr>
      <vt:lpstr>Thank you!</vt:lpstr>
    </vt:vector>
  </TitlesOfParts>
  <Company>GFOA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Thomas</dc:creator>
  <cp:lastModifiedBy>Emily Swenson Brock</cp:lastModifiedBy>
  <cp:revision>314</cp:revision>
  <dcterms:created xsi:type="dcterms:W3CDTF">2021-01-25T14:25:18Z</dcterms:created>
  <dcterms:modified xsi:type="dcterms:W3CDTF">2021-10-31T20:00:56Z</dcterms:modified>
</cp:coreProperties>
</file>